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Tek Tall Arabic" charset="1" panose="00000000000000000000"/>
      <p:regular r:id="rId14"/>
    </p:embeddedFont>
    <p:embeddedFont>
      <p:font typeface="IBM Plex Sans Condensed Bold" charset="1" panose="020B0806050203000203"/>
      <p:regular r:id="rId15"/>
    </p:embeddedFont>
    <p:embeddedFont>
      <p:font typeface="IBM Plex Sans Condensed" charset="1" panose="020B0506050203000203"/>
      <p:regular r:id="rId16"/>
    </p:embeddedFont>
    <p:embeddedFont>
      <p:font typeface="Krub" charset="1" panose="00000500000000000000"/>
      <p:regular r:id="rId17"/>
    </p:embeddedFont>
    <p:embeddedFont>
      <p:font typeface="Krub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7585439" y="0"/>
            <a:ext cx="12327937" cy="10779673"/>
            <a:chOff x="0" y="0"/>
            <a:chExt cx="16437249" cy="14372898"/>
          </a:xfrm>
        </p:grpSpPr>
        <p:pic>
          <p:nvPicPr>
            <p:cNvPr name="Picture 3" id="3"/>
            <p:cNvPicPr>
              <a:picLocks noChangeAspect="true"/>
            </p:cNvPicPr>
            <p:nvPr/>
          </p:nvPicPr>
          <p:blipFill>
            <a:blip r:embed="rId2"/>
            <a:srcRect l="17978" t="0" r="17978" b="0"/>
            <a:stretch>
              <a:fillRect/>
            </a:stretch>
          </p:blipFill>
          <p:spPr>
            <a:xfrm flipH="false" flipV="false">
              <a:off x="0" y="0"/>
              <a:ext cx="16437249" cy="14372898"/>
            </a:xfrm>
            <a:prstGeom prst="rect">
              <a:avLst/>
            </a:prstGeom>
          </p:spPr>
        </p:pic>
      </p:grpSp>
      <p:sp>
        <p:nvSpPr>
          <p:cNvPr name="Freeform 4" id="4"/>
          <p:cNvSpPr/>
          <p:nvPr/>
        </p:nvSpPr>
        <p:spPr>
          <a:xfrm flipH="false" flipV="false" rot="0">
            <a:off x="7504896" y="-240460"/>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9307" y="5667882"/>
            <a:ext cx="11524680"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1028700" y="1143000"/>
            <a:ext cx="10196674" cy="1840012"/>
          </a:xfrm>
          <a:prstGeom prst="rect">
            <a:avLst/>
          </a:prstGeom>
        </p:spPr>
        <p:txBody>
          <a:bodyPr anchor="t" rtlCol="false" tIns="0" lIns="0" bIns="0" rIns="0">
            <a:spAutoFit/>
          </a:bodyPr>
          <a:lstStyle/>
          <a:p>
            <a:pPr algn="l">
              <a:lnSpc>
                <a:spcPts val="14171"/>
              </a:lnSpc>
            </a:pPr>
            <a:r>
              <a:rPr lang="en-US" sz="12882">
                <a:solidFill>
                  <a:srgbClr val="C89F65"/>
                </a:solidFill>
                <a:latin typeface="Tek Tall Arabic"/>
                <a:ea typeface="Tek Tall Arabic"/>
                <a:cs typeface="Tek Tall Arabic"/>
                <a:sym typeface="Tek Tall Arabic"/>
              </a:rPr>
              <a:t>INTRODUCTION</a:t>
            </a:r>
          </a:p>
        </p:txBody>
      </p:sp>
      <p:sp>
        <p:nvSpPr>
          <p:cNvPr name="TextBox 7" id="7"/>
          <p:cNvSpPr txBox="true"/>
          <p:nvPr/>
        </p:nvSpPr>
        <p:spPr>
          <a:xfrm rot="0">
            <a:off x="1028700" y="6010782"/>
            <a:ext cx="10196674" cy="3126570"/>
          </a:xfrm>
          <a:prstGeom prst="rect">
            <a:avLst/>
          </a:prstGeom>
        </p:spPr>
        <p:txBody>
          <a:bodyPr anchor="t" rtlCol="false" tIns="0" lIns="0" bIns="0" rIns="0">
            <a:spAutoFit/>
          </a:bodyPr>
          <a:lstStyle/>
          <a:p>
            <a:pPr algn="l">
              <a:lnSpc>
                <a:spcPts val="3544"/>
              </a:lnSpc>
            </a:pPr>
            <a:r>
              <a:rPr lang="en-US" sz="2531" u="sng" b="true">
                <a:solidFill>
                  <a:srgbClr val="FFFFFF"/>
                </a:solidFill>
                <a:latin typeface="IBM Plex Sans Condensed Bold"/>
                <a:ea typeface="IBM Plex Sans Condensed Bold"/>
                <a:cs typeface="IBM Plex Sans Condensed Bold"/>
                <a:sym typeface="IBM Plex Sans Condensed Bold"/>
              </a:rPr>
              <a:t>Research Questions:</a:t>
            </a:r>
          </a:p>
          <a:p>
            <a:pPr algn="l" marL="546589" indent="-273295" lvl="1">
              <a:lnSpc>
                <a:spcPts val="3544"/>
              </a:lnSpc>
              <a:buFont typeface="Arial"/>
              <a:buChar char="•"/>
            </a:pPr>
            <a:r>
              <a:rPr lang="en-US" sz="2531">
                <a:solidFill>
                  <a:srgbClr val="FFFFFF"/>
                </a:solidFill>
                <a:latin typeface="IBM Plex Sans Condensed"/>
                <a:ea typeface="IBM Plex Sans Condensed"/>
                <a:cs typeface="IBM Plex Sans Condensed"/>
                <a:sym typeface="IBM Plex Sans Condensed"/>
              </a:rPr>
              <a:t>What are the leading causes of officer-related fatalities?</a:t>
            </a:r>
          </a:p>
          <a:p>
            <a:pPr algn="l" marL="546589" indent="-273295" lvl="1">
              <a:lnSpc>
                <a:spcPts val="3544"/>
              </a:lnSpc>
              <a:buFont typeface="Arial"/>
              <a:buChar char="•"/>
            </a:pPr>
            <a:r>
              <a:rPr lang="en-US" sz="2531">
                <a:solidFill>
                  <a:srgbClr val="FFFFFF"/>
                </a:solidFill>
                <a:latin typeface="IBM Plex Sans Condensed"/>
                <a:ea typeface="IBM Plex Sans Condensed"/>
                <a:cs typeface="IBM Plex Sans Condensed"/>
                <a:sym typeface="IBM Plex Sans Condensed"/>
              </a:rPr>
              <a:t>What time of year has the highest concentration of officer-related deaths?</a:t>
            </a:r>
          </a:p>
          <a:p>
            <a:pPr algn="l" marL="546589" indent="-273295" lvl="1">
              <a:lnSpc>
                <a:spcPts val="3544"/>
              </a:lnSpc>
              <a:buFont typeface="Arial"/>
              <a:buChar char="•"/>
            </a:pPr>
            <a:r>
              <a:rPr lang="en-US" sz="2531">
                <a:solidFill>
                  <a:srgbClr val="FFFFFF"/>
                </a:solidFill>
                <a:latin typeface="IBM Plex Sans Condensed"/>
                <a:ea typeface="IBM Plex Sans Condensed"/>
                <a:cs typeface="IBM Plex Sans Condensed"/>
                <a:sym typeface="IBM Plex Sans Condensed"/>
              </a:rPr>
              <a:t>What day of the week has the highest concentration of officer-related deaths?</a:t>
            </a:r>
          </a:p>
          <a:p>
            <a:pPr algn="l" marL="546589" indent="-273295" lvl="1">
              <a:lnSpc>
                <a:spcPts val="3544"/>
              </a:lnSpc>
              <a:buFont typeface="Arial"/>
              <a:buChar char="•"/>
            </a:pPr>
            <a:r>
              <a:rPr lang="en-US" sz="2531">
                <a:solidFill>
                  <a:srgbClr val="FFFFFF"/>
                </a:solidFill>
                <a:latin typeface="IBM Plex Sans Condensed"/>
                <a:ea typeface="IBM Plex Sans Condensed"/>
                <a:cs typeface="IBM Plex Sans Condensed"/>
                <a:sym typeface="IBM Plex Sans Condensed"/>
              </a:rPr>
              <a:t>Does average yearly temperature correlate with the number of officer-related deaths?</a:t>
            </a:r>
          </a:p>
        </p:txBody>
      </p:sp>
      <p:sp>
        <p:nvSpPr>
          <p:cNvPr name="TextBox 8" id="8"/>
          <p:cNvSpPr txBox="true"/>
          <p:nvPr/>
        </p:nvSpPr>
        <p:spPr>
          <a:xfrm rot="0">
            <a:off x="1028700" y="2925862"/>
            <a:ext cx="3624620" cy="514350"/>
          </a:xfrm>
          <a:prstGeom prst="rect">
            <a:avLst/>
          </a:prstGeom>
        </p:spPr>
        <p:txBody>
          <a:bodyPr anchor="t" rtlCol="false" tIns="0" lIns="0" bIns="0" rIns="0">
            <a:spAutoFit/>
          </a:bodyPr>
          <a:lstStyle/>
          <a:p>
            <a:pPr algn="l">
              <a:lnSpc>
                <a:spcPts val="4200"/>
              </a:lnSpc>
            </a:pPr>
            <a:r>
              <a:rPr lang="en-US" sz="3000">
                <a:solidFill>
                  <a:srgbClr val="D9D9D9"/>
                </a:solidFill>
                <a:latin typeface="Krub"/>
                <a:ea typeface="Krub"/>
                <a:cs typeface="Krub"/>
                <a:sym typeface="Krub"/>
              </a:rPr>
              <a:t>Presentation by:</a:t>
            </a:r>
          </a:p>
        </p:txBody>
      </p:sp>
      <p:sp>
        <p:nvSpPr>
          <p:cNvPr name="TextBox 9" id="9"/>
          <p:cNvSpPr txBox="true"/>
          <p:nvPr/>
        </p:nvSpPr>
        <p:spPr>
          <a:xfrm rot="0">
            <a:off x="4133850" y="2925862"/>
            <a:ext cx="3624620" cy="514350"/>
          </a:xfrm>
          <a:prstGeom prst="rect">
            <a:avLst/>
          </a:prstGeom>
        </p:spPr>
        <p:txBody>
          <a:bodyPr anchor="t" rtlCol="false" tIns="0" lIns="0" bIns="0" rIns="0">
            <a:spAutoFit/>
          </a:bodyPr>
          <a:lstStyle/>
          <a:p>
            <a:pPr algn="l">
              <a:lnSpc>
                <a:spcPts val="4200"/>
              </a:lnSpc>
            </a:pPr>
            <a:r>
              <a:rPr lang="en-US" sz="3000" b="true">
                <a:solidFill>
                  <a:srgbClr val="D9D9D9"/>
                </a:solidFill>
                <a:latin typeface="Krub Bold"/>
                <a:ea typeface="Krub Bold"/>
                <a:cs typeface="Krub Bold"/>
                <a:sym typeface="Krub Bold"/>
              </a:rPr>
              <a:t>Beau Churchill</a:t>
            </a:r>
          </a:p>
        </p:txBody>
      </p:sp>
      <p:sp>
        <p:nvSpPr>
          <p:cNvPr name="TextBox 10" id="10"/>
          <p:cNvSpPr txBox="true"/>
          <p:nvPr/>
        </p:nvSpPr>
        <p:spPr>
          <a:xfrm rot="0">
            <a:off x="1028700" y="3534282"/>
            <a:ext cx="3624620" cy="514350"/>
          </a:xfrm>
          <a:prstGeom prst="rect">
            <a:avLst/>
          </a:prstGeom>
        </p:spPr>
        <p:txBody>
          <a:bodyPr anchor="t" rtlCol="false" tIns="0" lIns="0" bIns="0" rIns="0">
            <a:spAutoFit/>
          </a:bodyPr>
          <a:lstStyle/>
          <a:p>
            <a:pPr algn="l">
              <a:lnSpc>
                <a:spcPts val="4200"/>
              </a:lnSpc>
            </a:pPr>
            <a:r>
              <a:rPr lang="en-US" sz="3000">
                <a:solidFill>
                  <a:srgbClr val="D9D9D9"/>
                </a:solidFill>
                <a:latin typeface="Krub"/>
                <a:ea typeface="Krub"/>
                <a:cs typeface="Krub"/>
                <a:sym typeface="Krub"/>
              </a:rPr>
              <a:t>Datasets:</a:t>
            </a:r>
          </a:p>
        </p:txBody>
      </p:sp>
      <p:sp>
        <p:nvSpPr>
          <p:cNvPr name="TextBox 11" id="11"/>
          <p:cNvSpPr txBox="true"/>
          <p:nvPr/>
        </p:nvSpPr>
        <p:spPr>
          <a:xfrm rot="0">
            <a:off x="4133850" y="3534282"/>
            <a:ext cx="7570116" cy="1047750"/>
          </a:xfrm>
          <a:prstGeom prst="rect">
            <a:avLst/>
          </a:prstGeom>
        </p:spPr>
        <p:txBody>
          <a:bodyPr anchor="t" rtlCol="false" tIns="0" lIns="0" bIns="0" rIns="0">
            <a:spAutoFit/>
          </a:bodyPr>
          <a:lstStyle/>
          <a:p>
            <a:pPr algn="l">
              <a:lnSpc>
                <a:spcPts val="4200"/>
              </a:lnSpc>
            </a:pPr>
            <a:r>
              <a:rPr lang="en-US" sz="3000" b="true">
                <a:solidFill>
                  <a:srgbClr val="D9D9D9"/>
                </a:solidFill>
                <a:latin typeface="Krub Bold"/>
                <a:ea typeface="Krub Bold"/>
                <a:cs typeface="Krub Bold"/>
                <a:sym typeface="Krub Bold"/>
              </a:rPr>
              <a:t>Police Fatalities 1760-2023,</a:t>
            </a:r>
            <a:r>
              <a:rPr lang="en-US" sz="3000" b="true">
                <a:solidFill>
                  <a:srgbClr val="D9D9D9"/>
                </a:solidFill>
                <a:latin typeface="Krub Bold"/>
                <a:ea typeface="Krub Bold"/>
                <a:cs typeface="Krub Bold"/>
                <a:sym typeface="Krub Bold"/>
              </a:rPr>
              <a:t> U.S. Average Temeratures (Annual)</a:t>
            </a:r>
          </a:p>
        </p:txBody>
      </p:sp>
      <p:sp>
        <p:nvSpPr>
          <p:cNvPr name="TextBox 12" id="12"/>
          <p:cNvSpPr txBox="true"/>
          <p:nvPr/>
        </p:nvSpPr>
        <p:spPr>
          <a:xfrm rot="0">
            <a:off x="1028700" y="4753482"/>
            <a:ext cx="3624620" cy="514350"/>
          </a:xfrm>
          <a:prstGeom prst="rect">
            <a:avLst/>
          </a:prstGeom>
        </p:spPr>
        <p:txBody>
          <a:bodyPr anchor="t" rtlCol="false" tIns="0" lIns="0" bIns="0" rIns="0">
            <a:spAutoFit/>
          </a:bodyPr>
          <a:lstStyle/>
          <a:p>
            <a:pPr algn="l">
              <a:lnSpc>
                <a:spcPts val="4200"/>
              </a:lnSpc>
            </a:pPr>
            <a:r>
              <a:rPr lang="en-US" sz="3000">
                <a:solidFill>
                  <a:srgbClr val="D9D9D9"/>
                </a:solidFill>
                <a:latin typeface="Krub"/>
                <a:ea typeface="Krub"/>
                <a:cs typeface="Krub"/>
                <a:sym typeface="Krub"/>
              </a:rPr>
              <a:t>Date:</a:t>
            </a:r>
          </a:p>
        </p:txBody>
      </p:sp>
      <p:sp>
        <p:nvSpPr>
          <p:cNvPr name="TextBox 13" id="13"/>
          <p:cNvSpPr txBox="true"/>
          <p:nvPr/>
        </p:nvSpPr>
        <p:spPr>
          <a:xfrm rot="0">
            <a:off x="4133850" y="4753482"/>
            <a:ext cx="3624620" cy="514350"/>
          </a:xfrm>
          <a:prstGeom prst="rect">
            <a:avLst/>
          </a:prstGeom>
        </p:spPr>
        <p:txBody>
          <a:bodyPr anchor="t" rtlCol="false" tIns="0" lIns="0" bIns="0" rIns="0">
            <a:spAutoFit/>
          </a:bodyPr>
          <a:lstStyle/>
          <a:p>
            <a:pPr algn="l">
              <a:lnSpc>
                <a:spcPts val="4200"/>
              </a:lnSpc>
            </a:pPr>
            <a:r>
              <a:rPr lang="en-US" sz="3000" b="true">
                <a:solidFill>
                  <a:srgbClr val="D9D9D9"/>
                </a:solidFill>
                <a:latin typeface="Krub Bold"/>
                <a:ea typeface="Krub Bold"/>
                <a:cs typeface="Krub Bold"/>
                <a:sym typeface="Krub Bold"/>
              </a:rPr>
              <a:t>8</a:t>
            </a:r>
            <a:r>
              <a:rPr lang="en-US" sz="3000" b="true">
                <a:solidFill>
                  <a:srgbClr val="D9D9D9"/>
                </a:solidFill>
                <a:latin typeface="Krub Bold"/>
                <a:ea typeface="Krub Bold"/>
                <a:cs typeface="Krub Bold"/>
                <a:sym typeface="Krub Bold"/>
              </a:rPr>
              <a:t>/10/25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6483561" y="2092377"/>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3093867" y="-359204"/>
            <a:ext cx="8231979" cy="10779673"/>
            <a:chOff x="0" y="0"/>
            <a:chExt cx="10975972" cy="14372898"/>
          </a:xfrm>
        </p:grpSpPr>
        <p:pic>
          <p:nvPicPr>
            <p:cNvPr name="Picture 4" id="4"/>
            <p:cNvPicPr>
              <a:picLocks noChangeAspect="true"/>
            </p:cNvPicPr>
            <p:nvPr/>
          </p:nvPicPr>
          <p:blipFill>
            <a:blip r:embed="rId2"/>
            <a:srcRect l="0" t="6295" r="0" b="6295"/>
            <a:stretch>
              <a:fillRect/>
            </a:stretch>
          </p:blipFill>
          <p:spPr>
            <a:xfrm flipH="false" flipV="false">
              <a:off x="0" y="0"/>
              <a:ext cx="10975972" cy="14372898"/>
            </a:xfrm>
            <a:prstGeom prst="rect">
              <a:avLst/>
            </a:prstGeom>
          </p:spPr>
        </p:pic>
      </p:grpSp>
      <p:grpSp>
        <p:nvGrpSpPr>
          <p:cNvPr name="Group 5" id="5"/>
          <p:cNvGrpSpPr/>
          <p:nvPr/>
        </p:nvGrpSpPr>
        <p:grpSpPr>
          <a:xfrm rot="0">
            <a:off x="2263761" y="-492673"/>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2880644" y="7494488"/>
            <a:ext cx="2257468" cy="1600750"/>
          </a:xfrm>
          <a:custGeom>
            <a:avLst/>
            <a:gdLst/>
            <a:ahLst/>
            <a:cxnLst/>
            <a:rect r="r" b="b" t="t" l="l"/>
            <a:pathLst>
              <a:path h="1600750" w="2257468">
                <a:moveTo>
                  <a:pt x="0" y="0"/>
                </a:moveTo>
                <a:lnTo>
                  <a:pt x="2257468" y="0"/>
                </a:lnTo>
                <a:lnTo>
                  <a:pt x="2257468" y="1600751"/>
                </a:lnTo>
                <a:lnTo>
                  <a:pt x="0" y="1600751"/>
                </a:lnTo>
                <a:lnTo>
                  <a:pt x="0" y="0"/>
                </a:lnTo>
                <a:close/>
              </a:path>
            </a:pathLst>
          </a:custGeom>
          <a:blipFill>
            <a:blip r:embed="rId5"/>
            <a:stretch>
              <a:fillRect l="0" t="0" r="0" b="0"/>
            </a:stretch>
          </a:blipFill>
        </p:spPr>
      </p:sp>
      <p:sp>
        <p:nvSpPr>
          <p:cNvPr name="Freeform 9" id="9"/>
          <p:cNvSpPr/>
          <p:nvPr/>
        </p:nvSpPr>
        <p:spPr>
          <a:xfrm flipH="false" flipV="false" rot="0">
            <a:off x="3645348" y="8788153"/>
            <a:ext cx="12749750" cy="940294"/>
          </a:xfrm>
          <a:custGeom>
            <a:avLst/>
            <a:gdLst/>
            <a:ahLst/>
            <a:cxnLst/>
            <a:rect r="r" b="b" t="t" l="l"/>
            <a:pathLst>
              <a:path h="940294" w="12749750">
                <a:moveTo>
                  <a:pt x="0" y="0"/>
                </a:moveTo>
                <a:lnTo>
                  <a:pt x="12749751" y="0"/>
                </a:lnTo>
                <a:lnTo>
                  <a:pt x="12749751" y="940294"/>
                </a:lnTo>
                <a:lnTo>
                  <a:pt x="0" y="940294"/>
                </a:lnTo>
                <a:lnTo>
                  <a:pt x="0" y="0"/>
                </a:lnTo>
                <a:close/>
              </a:path>
            </a:pathLst>
          </a:custGeom>
          <a:blipFill>
            <a:blip r:embed="rId6"/>
            <a:stretch>
              <a:fillRect l="0" t="0" r="0" b="0"/>
            </a:stretch>
          </a:blipFill>
        </p:spPr>
      </p:sp>
      <p:sp>
        <p:nvSpPr>
          <p:cNvPr name="TextBox 10" id="10"/>
          <p:cNvSpPr txBox="true"/>
          <p:nvPr/>
        </p:nvSpPr>
        <p:spPr>
          <a:xfrm rot="0">
            <a:off x="8796574" y="715001"/>
            <a:ext cx="8967113" cy="1158875"/>
          </a:xfrm>
          <a:prstGeom prst="rect">
            <a:avLst/>
          </a:prstGeom>
        </p:spPr>
        <p:txBody>
          <a:bodyPr anchor="t" rtlCol="false" tIns="0" lIns="0" bIns="0" rIns="0">
            <a:spAutoFit/>
          </a:bodyPr>
          <a:lstStyle/>
          <a:p>
            <a:pPr algn="l">
              <a:lnSpc>
                <a:spcPts val="8800"/>
              </a:lnSpc>
            </a:pPr>
            <a:r>
              <a:rPr lang="en-US" sz="8000">
                <a:solidFill>
                  <a:srgbClr val="C89F65"/>
                </a:solidFill>
                <a:latin typeface="Tek Tall Arabic"/>
                <a:ea typeface="Tek Tall Arabic"/>
                <a:cs typeface="Tek Tall Arabic"/>
                <a:sym typeface="Tek Tall Arabic"/>
              </a:rPr>
              <a:t>DATA CLEANING &amp; PREPARATION</a:t>
            </a:r>
          </a:p>
        </p:txBody>
      </p:sp>
      <p:sp>
        <p:nvSpPr>
          <p:cNvPr name="TextBox 11" id="11"/>
          <p:cNvSpPr txBox="true"/>
          <p:nvPr/>
        </p:nvSpPr>
        <p:spPr>
          <a:xfrm rot="0">
            <a:off x="5909339" y="2655119"/>
            <a:ext cx="11962668" cy="5494093"/>
          </a:xfrm>
          <a:prstGeom prst="rect">
            <a:avLst/>
          </a:prstGeom>
        </p:spPr>
        <p:txBody>
          <a:bodyPr anchor="t" rtlCol="false" tIns="0" lIns="0" bIns="0" rIns="0">
            <a:spAutoFit/>
          </a:bodyPr>
          <a:lstStyle/>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No vital NAs in either dataset (surprisingly). </a:t>
            </a:r>
          </a:p>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In the Police dataset, there were 23,448 observations and 12 original variables (I added 3 to parse data for analysis).</a:t>
            </a:r>
          </a:p>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The Average Weather dataset had 123 observations and 2 variables.</a:t>
            </a:r>
          </a:p>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Had to align each dataset in terms of years. Police death records date back to the 1700s, while accurate weather records only started in the late 1800s. Aligned data in both datasets to start from 1900.</a:t>
            </a:r>
          </a:p>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The End_Of_Watch (death date) variable needed to be reformatted to a “date” data type, rather than a “text” data type.</a:t>
            </a:r>
          </a:p>
          <a:p>
            <a:pPr algn="l" marL="610336" indent="-305168" lvl="1">
              <a:lnSpc>
                <a:spcPts val="4381"/>
              </a:lnSpc>
              <a:buFont typeface="Arial"/>
              <a:buChar char="•"/>
            </a:pPr>
            <a:r>
              <a:rPr lang="en-US" sz="2826">
                <a:solidFill>
                  <a:srgbClr val="FFFFFF"/>
                </a:solidFill>
                <a:latin typeface="IBM Plex Sans Condensed"/>
                <a:ea typeface="IBM Plex Sans Condensed"/>
                <a:cs typeface="IBM Plex Sans Condensed"/>
                <a:sym typeface="IBM Plex Sans Condensed"/>
              </a:rPr>
              <a:t>Data was cleaned, and variables were created in Excel before R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flipV="true">
            <a:off x="-635244" y="2006419"/>
            <a:ext cx="8067613"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2910929" y="9113418"/>
            <a:ext cx="12352120" cy="1837889"/>
          </a:xfrm>
          <a:custGeom>
            <a:avLst/>
            <a:gdLst/>
            <a:ahLst/>
            <a:cxnLst/>
            <a:rect r="r" b="b" t="t" l="l"/>
            <a:pathLst>
              <a:path h="1837889" w="12352120">
                <a:moveTo>
                  <a:pt x="0" y="0"/>
                </a:moveTo>
                <a:lnTo>
                  <a:pt x="12352120" y="0"/>
                </a:lnTo>
                <a:lnTo>
                  <a:pt x="12352120" y="1837889"/>
                </a:lnTo>
                <a:lnTo>
                  <a:pt x="0" y="1837889"/>
                </a:lnTo>
                <a:lnTo>
                  <a:pt x="0" y="0"/>
                </a:lnTo>
                <a:close/>
              </a:path>
            </a:pathLst>
          </a:custGeom>
          <a:blipFill>
            <a:blip r:embed="rId2">
              <a:alphaModFix amt="56000"/>
            </a:blip>
            <a:stretch>
              <a:fillRect l="0" t="-74055" r="0" b="-273718"/>
            </a:stretch>
          </a:blipFill>
        </p:spPr>
      </p:sp>
      <p:grpSp>
        <p:nvGrpSpPr>
          <p:cNvPr name="Group 4" id="4"/>
          <p:cNvGrpSpPr/>
          <p:nvPr/>
        </p:nvGrpSpPr>
        <p:grpSpPr>
          <a:xfrm rot="-5400000">
            <a:off x="3518795" y="5163590"/>
            <a:ext cx="2699956" cy="9737545"/>
            <a:chOff x="0" y="0"/>
            <a:chExt cx="3599941" cy="12983393"/>
          </a:xfrm>
        </p:grpSpPr>
        <p:sp>
          <p:nvSpPr>
            <p:cNvPr name="Freeform 5" id="5"/>
            <p:cNvSpPr/>
            <p:nvPr/>
          </p:nvSpPr>
          <p:spPr>
            <a:xfrm flipH="false" flipV="false" rot="-10800000">
              <a:off x="0" y="6491697"/>
              <a:ext cx="3599941" cy="6491697"/>
            </a:xfrm>
            <a:custGeom>
              <a:avLst/>
              <a:gdLst/>
              <a:ahLst/>
              <a:cxnLst/>
              <a:rect r="r" b="b" t="t" l="l"/>
              <a:pathLst>
                <a:path h="6491697" w="3599941">
                  <a:moveTo>
                    <a:pt x="0" y="0"/>
                  </a:moveTo>
                  <a:lnTo>
                    <a:pt x="3599941" y="0"/>
                  </a:lnTo>
                  <a:lnTo>
                    <a:pt x="3599941" y="6491696"/>
                  </a:lnTo>
                  <a:lnTo>
                    <a:pt x="0" y="6491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0" y="0"/>
              <a:ext cx="3599941" cy="6491697"/>
            </a:xfrm>
            <a:custGeom>
              <a:avLst/>
              <a:gdLst/>
              <a:ahLst/>
              <a:cxnLst/>
              <a:rect r="r" b="b" t="t" l="l"/>
              <a:pathLst>
                <a:path h="6491697" w="3599941">
                  <a:moveTo>
                    <a:pt x="0" y="0"/>
                  </a:moveTo>
                  <a:lnTo>
                    <a:pt x="3599941" y="0"/>
                  </a:lnTo>
                  <a:lnTo>
                    <a:pt x="3599941" y="6491697"/>
                  </a:lnTo>
                  <a:lnTo>
                    <a:pt x="0" y="6491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7" id="7"/>
          <p:cNvSpPr/>
          <p:nvPr/>
        </p:nvSpPr>
        <p:spPr>
          <a:xfrm flipH="false" flipV="false" rot="0">
            <a:off x="9052979" y="4846126"/>
            <a:ext cx="7936096" cy="4897428"/>
          </a:xfrm>
          <a:custGeom>
            <a:avLst/>
            <a:gdLst/>
            <a:ahLst/>
            <a:cxnLst/>
            <a:rect r="r" b="b" t="t" l="l"/>
            <a:pathLst>
              <a:path h="4897428" w="7936096">
                <a:moveTo>
                  <a:pt x="0" y="0"/>
                </a:moveTo>
                <a:lnTo>
                  <a:pt x="7936097" y="0"/>
                </a:lnTo>
                <a:lnTo>
                  <a:pt x="7936097" y="4897428"/>
                </a:lnTo>
                <a:lnTo>
                  <a:pt x="0" y="4897428"/>
                </a:lnTo>
                <a:lnTo>
                  <a:pt x="0" y="0"/>
                </a:lnTo>
                <a:close/>
              </a:path>
            </a:pathLst>
          </a:custGeom>
          <a:blipFill>
            <a:blip r:embed="rId5"/>
            <a:stretch>
              <a:fillRect l="0" t="0" r="0" b="0"/>
            </a:stretch>
          </a:blipFill>
        </p:spPr>
      </p:sp>
      <p:grpSp>
        <p:nvGrpSpPr>
          <p:cNvPr name="Group 8" id="8"/>
          <p:cNvGrpSpPr/>
          <p:nvPr/>
        </p:nvGrpSpPr>
        <p:grpSpPr>
          <a:xfrm rot="0">
            <a:off x="16112864" y="-594749"/>
            <a:ext cx="3017212" cy="10881749"/>
            <a:chOff x="0" y="0"/>
            <a:chExt cx="4022950" cy="14508998"/>
          </a:xfrm>
        </p:grpSpPr>
        <p:sp>
          <p:nvSpPr>
            <p:cNvPr name="Freeform 9" id="9"/>
            <p:cNvSpPr/>
            <p:nvPr/>
          </p:nvSpPr>
          <p:spPr>
            <a:xfrm flipH="false" flipV="false" rot="-10800000">
              <a:off x="0" y="7254499"/>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0" y="0"/>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11" id="11"/>
          <p:cNvSpPr/>
          <p:nvPr/>
        </p:nvSpPr>
        <p:spPr>
          <a:xfrm flipH="false" flipV="false" rot="0">
            <a:off x="10409174" y="785616"/>
            <a:ext cx="6579902" cy="4060510"/>
          </a:xfrm>
          <a:custGeom>
            <a:avLst/>
            <a:gdLst/>
            <a:ahLst/>
            <a:cxnLst/>
            <a:rect r="r" b="b" t="t" l="l"/>
            <a:pathLst>
              <a:path h="4060510" w="6579902">
                <a:moveTo>
                  <a:pt x="0" y="0"/>
                </a:moveTo>
                <a:lnTo>
                  <a:pt x="6579902" y="0"/>
                </a:lnTo>
                <a:lnTo>
                  <a:pt x="6579902" y="4060510"/>
                </a:lnTo>
                <a:lnTo>
                  <a:pt x="0" y="4060510"/>
                </a:lnTo>
                <a:lnTo>
                  <a:pt x="0" y="0"/>
                </a:lnTo>
                <a:close/>
              </a:path>
            </a:pathLst>
          </a:custGeom>
          <a:blipFill>
            <a:blip r:embed="rId6"/>
            <a:stretch>
              <a:fillRect l="0" t="0" r="0" b="0"/>
            </a:stretch>
          </a:blipFill>
        </p:spPr>
      </p:sp>
      <p:sp>
        <p:nvSpPr>
          <p:cNvPr name="TextBox 12" id="12"/>
          <p:cNvSpPr txBox="true"/>
          <p:nvPr/>
        </p:nvSpPr>
        <p:spPr>
          <a:xfrm rot="0">
            <a:off x="910429" y="665263"/>
            <a:ext cx="8413220"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ea typeface="Tek Tall Arabic"/>
                <a:cs typeface="Tek Tall Arabic"/>
                <a:sym typeface="Tek Tall Arabic"/>
              </a:rPr>
              <a:t>EXPLORATORY DATA ANALYSIS</a:t>
            </a:r>
          </a:p>
        </p:txBody>
      </p:sp>
      <p:sp>
        <p:nvSpPr>
          <p:cNvPr name="TextBox 13" id="13"/>
          <p:cNvSpPr txBox="true"/>
          <p:nvPr/>
        </p:nvSpPr>
        <p:spPr>
          <a:xfrm rot="0">
            <a:off x="555814" y="5594830"/>
            <a:ext cx="6403735" cy="3989706"/>
          </a:xfrm>
          <a:prstGeom prst="rect">
            <a:avLst/>
          </a:prstGeom>
        </p:spPr>
        <p:txBody>
          <a:bodyPr anchor="t" rtlCol="false" tIns="0" lIns="0" bIns="0" rIns="0">
            <a:spAutoFit/>
          </a:bodyPr>
          <a:lstStyle/>
          <a:p>
            <a:pPr algn="l">
              <a:lnSpc>
                <a:spcPts val="3219"/>
              </a:lnSpc>
            </a:pPr>
            <a:r>
              <a:rPr lang="en-US" sz="2299" u="sng" b="true">
                <a:solidFill>
                  <a:srgbClr val="FFFFFF"/>
                </a:solidFill>
                <a:latin typeface="IBM Plex Sans Condensed Bold"/>
                <a:ea typeface="IBM Plex Sans Condensed Bold"/>
                <a:cs typeface="IBM Plex Sans Condensed Bold"/>
                <a:sym typeface="IBM Plex Sans Condensed Bold"/>
              </a:rPr>
              <a:t>EDA:</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Examined trends within the police_deaths dataset.</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Identified months with the highest fatality counts.</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Noted that peak months align with seasonal temperature extremes — primarily summer (highest heat) and winter (coldest months).</a:t>
            </a:r>
          </a:p>
          <a:p>
            <a:pPr algn="l">
              <a:lnSpc>
                <a:spcPts val="3219"/>
              </a:lnSpc>
            </a:pPr>
          </a:p>
          <a:p>
            <a:pPr algn="l">
              <a:lnSpc>
                <a:spcPts val="3219"/>
              </a:lnSpc>
            </a:pPr>
            <a:r>
              <a:rPr lang="en-US" sz="2299">
                <a:solidFill>
                  <a:srgbClr val="FFFFFF"/>
                </a:solidFill>
                <a:latin typeface="IBM Plex Sans Condensed"/>
                <a:ea typeface="IBM Plex Sans Condensed"/>
                <a:cs typeface="IBM Plex Sans Condensed"/>
                <a:sym typeface="IBM Plex Sans Condensed"/>
              </a:rPr>
              <a:t> </a:t>
            </a:r>
          </a:p>
          <a:p>
            <a:pPr algn="l" marL="0" indent="0" lvl="0">
              <a:lnSpc>
                <a:spcPts val="3219"/>
              </a:lnSpc>
              <a:spcBef>
                <a:spcPct val="0"/>
              </a:spcBef>
            </a:pPr>
          </a:p>
        </p:txBody>
      </p:sp>
      <p:sp>
        <p:nvSpPr>
          <p:cNvPr name="TextBox 14" id="14"/>
          <p:cNvSpPr txBox="true"/>
          <p:nvPr/>
        </p:nvSpPr>
        <p:spPr>
          <a:xfrm rot="0">
            <a:off x="555814" y="2414749"/>
            <a:ext cx="6876555" cy="2789556"/>
          </a:xfrm>
          <a:prstGeom prst="rect">
            <a:avLst/>
          </a:prstGeom>
        </p:spPr>
        <p:txBody>
          <a:bodyPr anchor="t" rtlCol="false" tIns="0" lIns="0" bIns="0" rIns="0">
            <a:spAutoFit/>
          </a:bodyPr>
          <a:lstStyle/>
          <a:p>
            <a:pPr algn="l">
              <a:lnSpc>
                <a:spcPts val="3219"/>
              </a:lnSpc>
            </a:pPr>
            <a:r>
              <a:rPr lang="en-US" sz="2299" u="sng" b="true">
                <a:solidFill>
                  <a:srgbClr val="FFFFFF"/>
                </a:solidFill>
                <a:latin typeface="IBM Plex Sans Condensed Bold"/>
                <a:ea typeface="IBM Plex Sans Condensed Bold"/>
                <a:cs typeface="IBM Plex Sans Condensed Bold"/>
                <a:sym typeface="IBM Plex Sans Condensed Bold"/>
              </a:rPr>
              <a:t>Hypothesis:</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Null Hypothesis (H₀): There is no significant relationship between average yearly temperature and the number of officer fatalities.</a:t>
            </a:r>
          </a:p>
          <a:p>
            <a:pPr algn="l" marL="496562" indent="-248281" lvl="1">
              <a:lnSpc>
                <a:spcPts val="3219"/>
              </a:lnSpc>
              <a:spcBef>
                <a:spcPct val="0"/>
              </a:spcBef>
              <a:buFont typeface="Arial"/>
              <a:buChar char="•"/>
            </a:pPr>
            <a:r>
              <a:rPr lang="en-US" sz="2299">
                <a:solidFill>
                  <a:srgbClr val="FFFFFF"/>
                </a:solidFill>
                <a:latin typeface="IBM Plex Sans Condensed"/>
                <a:ea typeface="IBM Plex Sans Condensed"/>
                <a:cs typeface="IBM Plex Sans Condensed"/>
                <a:sym typeface="IBM Plex Sans Condensed"/>
              </a:rPr>
              <a:t>Alternative Hypothesis (H₁): Higher average temperatures are associated with an increase in officer fatalities.</a:t>
            </a:r>
          </a:p>
        </p:txBody>
      </p:sp>
      <p:grpSp>
        <p:nvGrpSpPr>
          <p:cNvPr name="Group 15" id="15"/>
          <p:cNvGrpSpPr/>
          <p:nvPr/>
        </p:nvGrpSpPr>
        <p:grpSpPr>
          <a:xfrm rot="0">
            <a:off x="16265264" y="-442349"/>
            <a:ext cx="3017212" cy="10881749"/>
            <a:chOff x="0" y="0"/>
            <a:chExt cx="4022950" cy="14508998"/>
          </a:xfrm>
        </p:grpSpPr>
        <p:sp>
          <p:nvSpPr>
            <p:cNvPr name="Freeform 16" id="16"/>
            <p:cNvSpPr/>
            <p:nvPr/>
          </p:nvSpPr>
          <p:spPr>
            <a:xfrm flipH="false" flipV="false" rot="-10800000">
              <a:off x="0" y="7254499"/>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0" y="0"/>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8" id="18"/>
          <p:cNvGrpSpPr/>
          <p:nvPr/>
        </p:nvGrpSpPr>
        <p:grpSpPr>
          <a:xfrm rot="0">
            <a:off x="14937968" y="69558"/>
            <a:ext cx="3017212" cy="10881749"/>
            <a:chOff x="0" y="0"/>
            <a:chExt cx="4022950" cy="14508998"/>
          </a:xfrm>
        </p:grpSpPr>
        <p:sp>
          <p:nvSpPr>
            <p:cNvPr name="Freeform 19" id="19"/>
            <p:cNvSpPr/>
            <p:nvPr/>
          </p:nvSpPr>
          <p:spPr>
            <a:xfrm flipH="false" flipV="false" rot="-10800000">
              <a:off x="0" y="7254499"/>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0800000">
              <a:off x="0" y="0"/>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flipV="true">
            <a:off x="-635244" y="3008351"/>
            <a:ext cx="8067613"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0278543" y="466983"/>
            <a:ext cx="7326041" cy="4520958"/>
          </a:xfrm>
          <a:custGeom>
            <a:avLst/>
            <a:gdLst/>
            <a:ahLst/>
            <a:cxnLst/>
            <a:rect r="r" b="b" t="t" l="l"/>
            <a:pathLst>
              <a:path h="4520958" w="7326041">
                <a:moveTo>
                  <a:pt x="0" y="0"/>
                </a:moveTo>
                <a:lnTo>
                  <a:pt x="7326041" y="0"/>
                </a:lnTo>
                <a:lnTo>
                  <a:pt x="7326041" y="4520958"/>
                </a:lnTo>
                <a:lnTo>
                  <a:pt x="0" y="4520958"/>
                </a:lnTo>
                <a:lnTo>
                  <a:pt x="0" y="0"/>
                </a:lnTo>
                <a:close/>
              </a:path>
            </a:pathLst>
          </a:custGeom>
          <a:blipFill>
            <a:blip r:embed="rId2"/>
            <a:stretch>
              <a:fillRect l="0" t="0" r="0" b="0"/>
            </a:stretch>
          </a:blipFill>
        </p:spPr>
      </p:sp>
      <p:sp>
        <p:nvSpPr>
          <p:cNvPr name="Freeform 4" id="4"/>
          <p:cNvSpPr/>
          <p:nvPr/>
        </p:nvSpPr>
        <p:spPr>
          <a:xfrm flipH="false" flipV="false" rot="0">
            <a:off x="10278543" y="5191317"/>
            <a:ext cx="7326041" cy="4520958"/>
          </a:xfrm>
          <a:custGeom>
            <a:avLst/>
            <a:gdLst/>
            <a:ahLst/>
            <a:cxnLst/>
            <a:rect r="r" b="b" t="t" l="l"/>
            <a:pathLst>
              <a:path h="4520958" w="7326041">
                <a:moveTo>
                  <a:pt x="0" y="0"/>
                </a:moveTo>
                <a:lnTo>
                  <a:pt x="7326041" y="0"/>
                </a:lnTo>
                <a:lnTo>
                  <a:pt x="7326041" y="4520958"/>
                </a:lnTo>
                <a:lnTo>
                  <a:pt x="0" y="4520958"/>
                </a:lnTo>
                <a:lnTo>
                  <a:pt x="0" y="0"/>
                </a:lnTo>
                <a:close/>
              </a:path>
            </a:pathLst>
          </a:custGeom>
          <a:blipFill>
            <a:blip r:embed="rId3"/>
            <a:stretch>
              <a:fillRect l="0" t="0" r="0" b="0"/>
            </a:stretch>
          </a:blipFill>
        </p:spPr>
      </p:sp>
      <p:grpSp>
        <p:nvGrpSpPr>
          <p:cNvPr name="Group 5" id="5"/>
          <p:cNvGrpSpPr/>
          <p:nvPr/>
        </p:nvGrpSpPr>
        <p:grpSpPr>
          <a:xfrm rot="0">
            <a:off x="16095978" y="-297374"/>
            <a:ext cx="3017212" cy="10881749"/>
            <a:chOff x="0" y="0"/>
            <a:chExt cx="4022950" cy="14508998"/>
          </a:xfrm>
        </p:grpSpPr>
        <p:sp>
          <p:nvSpPr>
            <p:cNvPr name="Freeform 6" id="6"/>
            <p:cNvSpPr/>
            <p:nvPr/>
          </p:nvSpPr>
          <p:spPr>
            <a:xfrm flipH="false" flipV="false" rot="-10800000">
              <a:off x="0" y="7254499"/>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0" y="0"/>
              <a:ext cx="4022950" cy="7254499"/>
            </a:xfrm>
            <a:custGeom>
              <a:avLst/>
              <a:gdLst/>
              <a:ahLst/>
              <a:cxnLst/>
              <a:rect r="r" b="b" t="t" l="l"/>
              <a:pathLst>
                <a:path h="7254499" w="4022950">
                  <a:moveTo>
                    <a:pt x="0" y="0"/>
                  </a:moveTo>
                  <a:lnTo>
                    <a:pt x="4022950" y="0"/>
                  </a:lnTo>
                  <a:lnTo>
                    <a:pt x="4022950" y="7254499"/>
                  </a:lnTo>
                  <a:lnTo>
                    <a:pt x="0" y="7254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927315" y="6558931"/>
            <a:ext cx="8115300" cy="3086100"/>
            <a:chOff x="0" y="0"/>
            <a:chExt cx="2137363" cy="812800"/>
          </a:xfrm>
        </p:grpSpPr>
        <p:sp>
          <p:nvSpPr>
            <p:cNvPr name="Freeform 9" id="9"/>
            <p:cNvSpPr/>
            <p:nvPr/>
          </p:nvSpPr>
          <p:spPr>
            <a:xfrm flipH="false" flipV="false" rot="0">
              <a:off x="0" y="0"/>
              <a:ext cx="2137363" cy="812800"/>
            </a:xfrm>
            <a:custGeom>
              <a:avLst/>
              <a:gdLst/>
              <a:ahLst/>
              <a:cxnLst/>
              <a:rect r="r" b="b" t="t" l="l"/>
              <a:pathLst>
                <a:path h="812800" w="2137363">
                  <a:moveTo>
                    <a:pt x="48654" y="0"/>
                  </a:moveTo>
                  <a:lnTo>
                    <a:pt x="2088710" y="0"/>
                  </a:lnTo>
                  <a:cubicBezTo>
                    <a:pt x="2115580" y="0"/>
                    <a:pt x="2137363" y="21783"/>
                    <a:pt x="2137363" y="48654"/>
                  </a:cubicBezTo>
                  <a:lnTo>
                    <a:pt x="2137363" y="764146"/>
                  </a:lnTo>
                  <a:cubicBezTo>
                    <a:pt x="2137363" y="791017"/>
                    <a:pt x="2115580" y="812800"/>
                    <a:pt x="2088710" y="812800"/>
                  </a:cubicBezTo>
                  <a:lnTo>
                    <a:pt x="48654" y="812800"/>
                  </a:lnTo>
                  <a:cubicBezTo>
                    <a:pt x="21783" y="812800"/>
                    <a:pt x="0" y="791017"/>
                    <a:pt x="0" y="764146"/>
                  </a:cubicBezTo>
                  <a:lnTo>
                    <a:pt x="0" y="48654"/>
                  </a:lnTo>
                  <a:cubicBezTo>
                    <a:pt x="0" y="21783"/>
                    <a:pt x="21783" y="0"/>
                    <a:pt x="48654" y="0"/>
                  </a:cubicBezTo>
                  <a:close/>
                </a:path>
              </a:pathLst>
            </a:custGeom>
            <a:solidFill>
              <a:srgbClr val="0C509B"/>
            </a:solidFill>
          </p:spPr>
        </p:sp>
        <p:sp>
          <p:nvSpPr>
            <p:cNvPr name="TextBox 10" id="10"/>
            <p:cNvSpPr txBox="true"/>
            <p:nvPr/>
          </p:nvSpPr>
          <p:spPr>
            <a:xfrm>
              <a:off x="0" y="-28575"/>
              <a:ext cx="2137363" cy="841375"/>
            </a:xfrm>
            <a:prstGeom prst="rect">
              <a:avLst/>
            </a:prstGeom>
          </p:spPr>
          <p:txBody>
            <a:bodyPr anchor="ctr" rtlCol="false" tIns="50800" lIns="50800" bIns="50800" rIns="50800"/>
            <a:lstStyle/>
            <a:p>
              <a:pPr algn="ctr">
                <a:lnSpc>
                  <a:spcPts val="2799"/>
                </a:lnSpc>
              </a:pPr>
            </a:p>
            <a:p>
              <a:pPr algn="ctr">
                <a:lnSpc>
                  <a:spcPts val="2799"/>
                </a:lnSpc>
              </a:pPr>
            </a:p>
            <a:p>
              <a:pPr algn="ctr">
                <a:lnSpc>
                  <a:spcPts val="2799"/>
                </a:lnSpc>
              </a:pPr>
              <a:r>
                <a:rPr lang="en-US" b="true" sz="1999" spc="99">
                  <a:solidFill>
                    <a:srgbClr val="D9D9D9"/>
                  </a:solidFill>
                  <a:latin typeface="IBM Plex Sans Condensed Bold"/>
                  <a:ea typeface="IBM Plex Sans Condensed Bold"/>
                  <a:cs typeface="IBM Plex Sans Condensed Bold"/>
                  <a:sym typeface="IBM Plex Sans Condensed Bold"/>
                </a:rPr>
                <a:t>ShotSpotter is an acoustic gunshot detection system that uses a network of sensors to identify, locate, and alert police to possible gunfire in real time.</a:t>
              </a:r>
            </a:p>
            <a:p>
              <a:pPr algn="ctr">
                <a:lnSpc>
                  <a:spcPts val="2799"/>
                </a:lnSpc>
              </a:pPr>
              <a:r>
                <a:rPr lang="en-US" b="true" sz="1999" spc="99">
                  <a:solidFill>
                    <a:srgbClr val="D9D9D9"/>
                  </a:solidFill>
                  <a:latin typeface="IBM Plex Sans Condensed Bold"/>
                  <a:ea typeface="IBM Plex Sans Condensed Bold"/>
                  <a:cs typeface="IBM Plex Sans Condensed Bold"/>
                  <a:sym typeface="IBM Plex Sans Condensed Bold"/>
                </a:rPr>
                <a:t>The MPD began using it in 2006, expanding and upgrading the system over time to improve accuracy and reduce false alerts from non-gunshot noises like fireworks</a:t>
              </a:r>
            </a:p>
          </p:txBody>
        </p:sp>
      </p:grpSp>
      <p:sp>
        <p:nvSpPr>
          <p:cNvPr name="Freeform 11" id="11"/>
          <p:cNvSpPr/>
          <p:nvPr/>
        </p:nvSpPr>
        <p:spPr>
          <a:xfrm flipH="false" flipV="false" rot="0">
            <a:off x="3584053" y="6558931"/>
            <a:ext cx="2801825" cy="709879"/>
          </a:xfrm>
          <a:custGeom>
            <a:avLst/>
            <a:gdLst/>
            <a:ahLst/>
            <a:cxnLst/>
            <a:rect r="r" b="b" t="t" l="l"/>
            <a:pathLst>
              <a:path h="709879" w="2801825">
                <a:moveTo>
                  <a:pt x="0" y="0"/>
                </a:moveTo>
                <a:lnTo>
                  <a:pt x="2801825" y="0"/>
                </a:lnTo>
                <a:lnTo>
                  <a:pt x="2801825" y="709880"/>
                </a:lnTo>
                <a:lnTo>
                  <a:pt x="0" y="709880"/>
                </a:lnTo>
                <a:lnTo>
                  <a:pt x="0" y="0"/>
                </a:lnTo>
                <a:close/>
              </a:path>
            </a:pathLst>
          </a:custGeom>
          <a:blipFill>
            <a:blip r:embed="rId6"/>
            <a:stretch>
              <a:fillRect l="0" t="0" r="0" b="0"/>
            </a:stretch>
          </a:blipFill>
        </p:spPr>
      </p:sp>
      <p:sp>
        <p:nvSpPr>
          <p:cNvPr name="TextBox 12" id="12"/>
          <p:cNvSpPr txBox="true"/>
          <p:nvPr/>
        </p:nvSpPr>
        <p:spPr>
          <a:xfrm rot="0">
            <a:off x="927315" y="716001"/>
            <a:ext cx="8565198" cy="227330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ea typeface="Tek Tall Arabic"/>
                <a:cs typeface="Tek Tall Arabic"/>
                <a:sym typeface="Tek Tall Arabic"/>
              </a:rPr>
              <a:t>EXPLO</a:t>
            </a:r>
            <a:r>
              <a:rPr lang="en-US" sz="8000" strike="noStrike" u="none">
                <a:solidFill>
                  <a:srgbClr val="C89F65"/>
                </a:solidFill>
                <a:latin typeface="Tek Tall Arabic"/>
                <a:ea typeface="Tek Tall Arabic"/>
                <a:cs typeface="Tek Tall Arabic"/>
                <a:sym typeface="Tek Tall Arabic"/>
              </a:rPr>
              <a:t>RATORY DATA ANALYSIS CONT.</a:t>
            </a:r>
          </a:p>
        </p:txBody>
      </p:sp>
      <p:sp>
        <p:nvSpPr>
          <p:cNvPr name="TextBox 13" id="13"/>
          <p:cNvSpPr txBox="true"/>
          <p:nvPr/>
        </p:nvSpPr>
        <p:spPr>
          <a:xfrm rot="0">
            <a:off x="1028634" y="3369325"/>
            <a:ext cx="6403735" cy="3189606"/>
          </a:xfrm>
          <a:prstGeom prst="rect">
            <a:avLst/>
          </a:prstGeom>
        </p:spPr>
        <p:txBody>
          <a:bodyPr anchor="t" rtlCol="false" tIns="0" lIns="0" bIns="0" rIns="0">
            <a:spAutoFit/>
          </a:bodyPr>
          <a:lstStyle/>
          <a:p>
            <a:pPr algn="l">
              <a:lnSpc>
                <a:spcPts val="3219"/>
              </a:lnSpc>
            </a:pPr>
            <a:r>
              <a:rPr lang="en-US" sz="2299" u="sng" b="true">
                <a:solidFill>
                  <a:srgbClr val="FFFFFF"/>
                </a:solidFill>
                <a:latin typeface="IBM Plex Sans Condensed Bold"/>
                <a:ea typeface="IBM Plex Sans Condensed Bold"/>
                <a:cs typeface="IBM Plex Sans Condensed Bold"/>
                <a:sym typeface="IBM Plex Sans Condensed Bold"/>
              </a:rPr>
              <a:t>Add</a:t>
            </a:r>
            <a:r>
              <a:rPr lang="en-US" sz="2299" u="sng" b="true">
                <a:solidFill>
                  <a:srgbClr val="FFFFFF"/>
                </a:solidFill>
                <a:latin typeface="IBM Plex Sans Condensed Bold"/>
                <a:ea typeface="IBM Plex Sans Condensed Bold"/>
                <a:cs typeface="IBM Plex Sans Condensed Bold"/>
                <a:sym typeface="IBM Plex Sans Condensed Bold"/>
              </a:rPr>
              <a:t>itional Explorations (Curiosity-Driven)</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Day of the Week: Analyzed fatalities by day to see if certain days had higher occurrences.</a:t>
            </a:r>
          </a:p>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Cause of Death: Identified and ranked the top 5 causes of officer fatalities.</a:t>
            </a:r>
          </a:p>
          <a:p>
            <a:pPr algn="l" marL="496562" indent="-248281" lvl="1">
              <a:lnSpc>
                <a:spcPts val="3219"/>
              </a:lnSpc>
              <a:spcBef>
                <a:spcPct val="0"/>
              </a:spcBef>
              <a:buFont typeface="Arial"/>
              <a:buChar char="•"/>
            </a:pPr>
            <a:r>
              <a:rPr lang="en-US" sz="2299">
                <a:solidFill>
                  <a:srgbClr val="FFFFFF"/>
                </a:solidFill>
                <a:latin typeface="IBM Plex Sans Condensed"/>
                <a:ea typeface="IBM Plex Sans Condensed"/>
                <a:cs typeface="IBM Plex Sans Condensed"/>
                <a:sym typeface="IBM Plex Sans Condensed"/>
              </a:rPr>
              <a:t>Compared these findings across all available years to spot consistent patterns.</a:t>
            </a:r>
          </a:p>
          <a:p>
            <a:pPr algn="l" marL="0" indent="0" lvl="0">
              <a:lnSpc>
                <a:spcPts val="32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true" flipV="false" rot="0">
            <a:off x="9435291" y="-1253195"/>
            <a:ext cx="12352120" cy="8229600"/>
          </a:xfrm>
          <a:custGeom>
            <a:avLst/>
            <a:gdLst/>
            <a:ahLst/>
            <a:cxnLst/>
            <a:rect r="r" b="b" t="t" l="l"/>
            <a:pathLst>
              <a:path h="8229600" w="12352120">
                <a:moveTo>
                  <a:pt x="12352120" y="0"/>
                </a:moveTo>
                <a:lnTo>
                  <a:pt x="0" y="0"/>
                </a:lnTo>
                <a:lnTo>
                  <a:pt x="0" y="8229600"/>
                </a:lnTo>
                <a:lnTo>
                  <a:pt x="12352120" y="8229600"/>
                </a:lnTo>
                <a:lnTo>
                  <a:pt x="12352120" y="0"/>
                </a:lnTo>
                <a:close/>
              </a:path>
            </a:pathLst>
          </a:custGeom>
          <a:blipFill>
            <a:blip r:embed="rId2"/>
            <a:stretch>
              <a:fillRect l="0" t="0" r="0" b="0"/>
            </a:stretch>
          </a:blipFill>
        </p:spPr>
      </p:sp>
      <p:sp>
        <p:nvSpPr>
          <p:cNvPr name="Freeform 3" id="3"/>
          <p:cNvSpPr/>
          <p:nvPr/>
        </p:nvSpPr>
        <p:spPr>
          <a:xfrm flipH="false" flipV="false" rot="0">
            <a:off x="9144000" y="-12417888"/>
            <a:ext cx="13772567" cy="24835777"/>
          </a:xfrm>
          <a:custGeom>
            <a:avLst/>
            <a:gdLst/>
            <a:ahLst/>
            <a:cxnLst/>
            <a:rect r="r" b="b" t="t" l="l"/>
            <a:pathLst>
              <a:path h="24835777" w="13772567">
                <a:moveTo>
                  <a:pt x="0" y="0"/>
                </a:moveTo>
                <a:lnTo>
                  <a:pt x="13772567" y="0"/>
                </a:lnTo>
                <a:lnTo>
                  <a:pt x="13772567" y="24835776"/>
                </a:lnTo>
                <a:lnTo>
                  <a:pt x="0" y="24835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377470" y="907637"/>
            <a:ext cx="10753453" cy="737236"/>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IBM Plex Sans Condensed"/>
                <a:ea typeface="IBM Plex Sans Condensed"/>
                <a:cs typeface="IBM Plex Sans Condensed"/>
                <a:sym typeface="IBM Plex Sans Condensed"/>
              </a:rPr>
              <a:t>Across centuries, certain months consistently ranked highest in officer fatalities, with most deaths occurring in summer months.</a:t>
            </a:r>
          </a:p>
        </p:txBody>
      </p:sp>
      <p:sp>
        <p:nvSpPr>
          <p:cNvPr name="TextBox 5" id="5"/>
          <p:cNvSpPr txBox="true"/>
          <p:nvPr/>
        </p:nvSpPr>
        <p:spPr>
          <a:xfrm rot="0">
            <a:off x="4377470" y="520109"/>
            <a:ext cx="10753453" cy="348686"/>
          </a:xfrm>
          <a:prstGeom prst="rect">
            <a:avLst/>
          </a:prstGeom>
        </p:spPr>
        <p:txBody>
          <a:bodyPr anchor="t" rtlCol="false" tIns="0" lIns="0" bIns="0" rIns="0">
            <a:spAutoFit/>
          </a:bodyPr>
          <a:lstStyle/>
          <a:p>
            <a:pPr algn="l" marL="0" indent="0" lvl="0">
              <a:lnSpc>
                <a:spcPts val="2831"/>
              </a:lnSpc>
              <a:spcBef>
                <a:spcPct val="0"/>
              </a:spcBef>
            </a:pPr>
            <a:r>
              <a:rPr lang="en-US" b="true" sz="2022" spc="101">
                <a:solidFill>
                  <a:srgbClr val="C89F65"/>
                </a:solidFill>
                <a:latin typeface="IBM Plex Sans Condensed Bold"/>
                <a:ea typeface="IBM Plex Sans Condensed Bold"/>
                <a:cs typeface="IBM Plex Sans Condensed Bold"/>
                <a:sym typeface="IBM Plex Sans Condensed Bold"/>
              </a:rPr>
              <a:t>TOP THREE MONTHS </a:t>
            </a:r>
          </a:p>
        </p:txBody>
      </p:sp>
      <p:sp>
        <p:nvSpPr>
          <p:cNvPr name="TextBox 6" id="6"/>
          <p:cNvSpPr txBox="true"/>
          <p:nvPr/>
        </p:nvSpPr>
        <p:spPr>
          <a:xfrm rot="0">
            <a:off x="4377470" y="2124369"/>
            <a:ext cx="10753453" cy="737236"/>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IBM Plex Sans Condensed"/>
                <a:ea typeface="IBM Plex Sans Condensed"/>
                <a:cs typeface="IBM Plex Sans Condensed"/>
                <a:sym typeface="IBM Plex Sans Condensed"/>
              </a:rPr>
              <a:t>Fatalities occurred on all days, with some variation in frequency across weekdays, with most deaths occurring on Saturdays.</a:t>
            </a:r>
          </a:p>
        </p:txBody>
      </p:sp>
      <p:sp>
        <p:nvSpPr>
          <p:cNvPr name="TextBox 7" id="7"/>
          <p:cNvSpPr txBox="true"/>
          <p:nvPr/>
        </p:nvSpPr>
        <p:spPr>
          <a:xfrm rot="0">
            <a:off x="4377470" y="1740123"/>
            <a:ext cx="10753453" cy="348686"/>
          </a:xfrm>
          <a:prstGeom prst="rect">
            <a:avLst/>
          </a:prstGeom>
        </p:spPr>
        <p:txBody>
          <a:bodyPr anchor="t" rtlCol="false" tIns="0" lIns="0" bIns="0" rIns="0">
            <a:spAutoFit/>
          </a:bodyPr>
          <a:lstStyle/>
          <a:p>
            <a:pPr algn="l" marL="0" indent="0" lvl="0">
              <a:lnSpc>
                <a:spcPts val="2831"/>
              </a:lnSpc>
              <a:spcBef>
                <a:spcPct val="0"/>
              </a:spcBef>
            </a:pPr>
            <a:r>
              <a:rPr lang="en-US" b="true" sz="2022" spc="101" strike="noStrike" u="none">
                <a:solidFill>
                  <a:srgbClr val="C89F65"/>
                </a:solidFill>
                <a:latin typeface="IBM Plex Sans Condensed Bold"/>
                <a:ea typeface="IBM Plex Sans Condensed Bold"/>
                <a:cs typeface="IBM Plex Sans Condensed Bold"/>
                <a:sym typeface="IBM Plex Sans Condensed Bold"/>
              </a:rPr>
              <a:t>DAY OF WEEK PATTERNS</a:t>
            </a:r>
          </a:p>
        </p:txBody>
      </p:sp>
      <p:sp>
        <p:nvSpPr>
          <p:cNvPr name="TextBox 8" id="8"/>
          <p:cNvSpPr txBox="true"/>
          <p:nvPr/>
        </p:nvSpPr>
        <p:spPr>
          <a:xfrm rot="0">
            <a:off x="4377470" y="3344437"/>
            <a:ext cx="10753453" cy="36576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IBM Plex Sans Condensed"/>
                <a:ea typeface="IBM Plex Sans Condensed"/>
                <a:cs typeface="IBM Plex Sans Condensed"/>
                <a:sym typeface="IBM Plex Sans Condensed"/>
              </a:rPr>
              <a:t>Top five causes of officer deaths identified, with firearm-related incidents dominating.</a:t>
            </a:r>
          </a:p>
        </p:txBody>
      </p:sp>
      <p:sp>
        <p:nvSpPr>
          <p:cNvPr name="TextBox 9" id="9"/>
          <p:cNvSpPr txBox="true"/>
          <p:nvPr/>
        </p:nvSpPr>
        <p:spPr>
          <a:xfrm rot="0">
            <a:off x="4377470" y="2960190"/>
            <a:ext cx="10753453" cy="348686"/>
          </a:xfrm>
          <a:prstGeom prst="rect">
            <a:avLst/>
          </a:prstGeom>
        </p:spPr>
        <p:txBody>
          <a:bodyPr anchor="t" rtlCol="false" tIns="0" lIns="0" bIns="0" rIns="0">
            <a:spAutoFit/>
          </a:bodyPr>
          <a:lstStyle/>
          <a:p>
            <a:pPr algn="l" marL="0" indent="0" lvl="0">
              <a:lnSpc>
                <a:spcPts val="2831"/>
              </a:lnSpc>
              <a:spcBef>
                <a:spcPct val="0"/>
              </a:spcBef>
            </a:pPr>
            <a:r>
              <a:rPr lang="en-US" b="true" sz="2022" spc="101">
                <a:solidFill>
                  <a:srgbClr val="C89F65"/>
                </a:solidFill>
                <a:latin typeface="IBM Plex Sans Condensed Bold"/>
                <a:ea typeface="IBM Plex Sans Condensed Bold"/>
                <a:cs typeface="IBM Plex Sans Condensed Bold"/>
                <a:sym typeface="IBM Plex Sans Condensed Bold"/>
              </a:rPr>
              <a:t>LE</a:t>
            </a:r>
            <a:r>
              <a:rPr lang="en-US" b="true" sz="2022" spc="101" strike="noStrike" u="none">
                <a:solidFill>
                  <a:srgbClr val="C89F65"/>
                </a:solidFill>
                <a:latin typeface="IBM Plex Sans Condensed Bold"/>
                <a:ea typeface="IBM Plex Sans Condensed Bold"/>
                <a:cs typeface="IBM Plex Sans Condensed Bold"/>
                <a:sym typeface="IBM Plex Sans Condensed Bold"/>
              </a:rPr>
              <a:t>ADING CAUSES</a:t>
            </a:r>
          </a:p>
        </p:txBody>
      </p:sp>
      <p:sp>
        <p:nvSpPr>
          <p:cNvPr name="Freeform 10" id="10"/>
          <p:cNvSpPr/>
          <p:nvPr/>
        </p:nvSpPr>
        <p:spPr>
          <a:xfrm flipH="false" flipV="false" rot="0">
            <a:off x="172485" y="-1827156"/>
            <a:ext cx="6490786" cy="11704696"/>
          </a:xfrm>
          <a:custGeom>
            <a:avLst/>
            <a:gdLst/>
            <a:ahLst/>
            <a:cxnLst/>
            <a:rect r="r" b="b" t="t" l="l"/>
            <a:pathLst>
              <a:path h="11704696" w="6490786">
                <a:moveTo>
                  <a:pt x="0" y="0"/>
                </a:moveTo>
                <a:lnTo>
                  <a:pt x="6490786" y="0"/>
                </a:lnTo>
                <a:lnTo>
                  <a:pt x="6490786" y="11704696"/>
                </a:lnTo>
                <a:lnTo>
                  <a:pt x="0" y="11704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1" id="11"/>
          <p:cNvSpPr/>
          <p:nvPr/>
        </p:nvSpPr>
        <p:spPr>
          <a:xfrm flipV="true">
            <a:off x="2936877" y="-4526859"/>
            <a:ext cx="0" cy="10001745"/>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0">
            <a:off x="3874127" y="4446307"/>
            <a:ext cx="8513375" cy="5253671"/>
          </a:xfrm>
          <a:custGeom>
            <a:avLst/>
            <a:gdLst/>
            <a:ahLst/>
            <a:cxnLst/>
            <a:rect r="r" b="b" t="t" l="l"/>
            <a:pathLst>
              <a:path h="5253671" w="8513375">
                <a:moveTo>
                  <a:pt x="0" y="0"/>
                </a:moveTo>
                <a:lnTo>
                  <a:pt x="8513375" y="0"/>
                </a:lnTo>
                <a:lnTo>
                  <a:pt x="8513375" y="5253671"/>
                </a:lnTo>
                <a:lnTo>
                  <a:pt x="0" y="5253671"/>
                </a:lnTo>
                <a:lnTo>
                  <a:pt x="0" y="0"/>
                </a:lnTo>
                <a:close/>
              </a:path>
            </a:pathLst>
          </a:custGeom>
          <a:blipFill>
            <a:blip r:embed="rId5"/>
            <a:stretch>
              <a:fillRect l="0" t="0" r="0" b="0"/>
            </a:stretch>
          </a:blipFill>
        </p:spPr>
      </p:sp>
      <p:sp>
        <p:nvSpPr>
          <p:cNvPr name="TextBox 13" id="13"/>
          <p:cNvSpPr txBox="true"/>
          <p:nvPr/>
        </p:nvSpPr>
        <p:spPr>
          <a:xfrm rot="0">
            <a:off x="12597896" y="5669888"/>
            <a:ext cx="4661404" cy="3589656"/>
          </a:xfrm>
          <a:prstGeom prst="rect">
            <a:avLst/>
          </a:prstGeom>
        </p:spPr>
        <p:txBody>
          <a:bodyPr anchor="t" rtlCol="false" tIns="0" lIns="0" bIns="0" rIns="0">
            <a:spAutoFit/>
          </a:bodyPr>
          <a:lstStyle/>
          <a:p>
            <a:pPr algn="l" marL="496562" indent="-248281" lvl="1">
              <a:lnSpc>
                <a:spcPts val="3219"/>
              </a:lnSpc>
              <a:buFont typeface="Arial"/>
              <a:buChar char="•"/>
            </a:pPr>
            <a:r>
              <a:rPr lang="en-US" sz="2299">
                <a:solidFill>
                  <a:srgbClr val="FFFFFF"/>
                </a:solidFill>
                <a:latin typeface="IBM Plex Sans Condensed"/>
                <a:ea typeface="IBM Plex Sans Condensed"/>
                <a:cs typeface="IBM Plex Sans Condensed"/>
                <a:sym typeface="IBM Plex Sans Condensed"/>
              </a:rPr>
              <a:t>r ≈ 0.01  -  No measurable linear relationship between average yearly temperature and officer fatalities.</a:t>
            </a:r>
          </a:p>
          <a:p>
            <a:pPr algn="l" marL="496562" indent="-248281" lvl="1">
              <a:lnSpc>
                <a:spcPts val="3219"/>
              </a:lnSpc>
              <a:spcBef>
                <a:spcPct val="0"/>
              </a:spcBef>
              <a:buFont typeface="Arial"/>
              <a:buChar char="•"/>
            </a:pPr>
            <a:r>
              <a:rPr lang="en-US" b="true" sz="2299">
                <a:solidFill>
                  <a:srgbClr val="FFFFFF"/>
                </a:solidFill>
                <a:latin typeface="IBM Plex Sans Condensed Bold"/>
                <a:ea typeface="IBM Plex Sans Condensed Bold"/>
                <a:cs typeface="IBM Plex Sans Condensed Bold"/>
                <a:sym typeface="IBM Plex Sans Condensed Bold"/>
              </a:rPr>
              <a:t>Conclusion: </a:t>
            </a:r>
            <a:r>
              <a:rPr lang="en-US" sz="2299">
                <a:solidFill>
                  <a:srgbClr val="FFFFFF"/>
                </a:solidFill>
                <a:latin typeface="IBM Plex Sans Condensed"/>
                <a:ea typeface="IBM Plex Sans Condensed"/>
                <a:cs typeface="IBM Plex Sans Condensed"/>
                <a:sym typeface="IBM Plex Sans Condensed"/>
              </a:rPr>
              <a:t>Fails to reject the null hypothesis — temperature alone does not appear to significantly impact officer deaths, at least by yearly average temperature.</a:t>
            </a:r>
          </a:p>
        </p:txBody>
      </p:sp>
      <p:sp>
        <p:nvSpPr>
          <p:cNvPr name="TextBox 14" id="14"/>
          <p:cNvSpPr txBox="true"/>
          <p:nvPr/>
        </p:nvSpPr>
        <p:spPr>
          <a:xfrm rot="0">
            <a:off x="12730429" y="4993555"/>
            <a:ext cx="4800988" cy="481331"/>
          </a:xfrm>
          <a:prstGeom prst="rect">
            <a:avLst/>
          </a:prstGeom>
        </p:spPr>
        <p:txBody>
          <a:bodyPr anchor="t" rtlCol="false" tIns="0" lIns="0" bIns="0" rIns="0">
            <a:spAutoFit/>
          </a:bodyPr>
          <a:lstStyle/>
          <a:p>
            <a:pPr algn="l" marL="0" indent="0" lvl="0">
              <a:lnSpc>
                <a:spcPts val="3919"/>
              </a:lnSpc>
              <a:spcBef>
                <a:spcPct val="0"/>
              </a:spcBef>
            </a:pPr>
            <a:r>
              <a:rPr lang="en-US" b="true" sz="2799" spc="139">
                <a:solidFill>
                  <a:srgbClr val="FFBD59"/>
                </a:solidFill>
                <a:latin typeface="IBM Plex Sans Condensed Bold"/>
                <a:ea typeface="IBM Plex Sans Condensed Bold"/>
                <a:cs typeface="IBM Plex Sans Condensed Bold"/>
                <a:sym typeface="IBM Plex Sans Condensed Bold"/>
              </a:rPr>
              <a:t>CORRELATION ANALYSIS</a:t>
            </a:r>
          </a:p>
        </p:txBody>
      </p:sp>
      <p:sp>
        <p:nvSpPr>
          <p:cNvPr name="TextBox 15" id="15"/>
          <p:cNvSpPr txBox="true"/>
          <p:nvPr/>
        </p:nvSpPr>
        <p:spPr>
          <a:xfrm rot="-5400000">
            <a:off x="-2228635" y="4266985"/>
            <a:ext cx="7714820" cy="1238250"/>
          </a:xfrm>
          <a:prstGeom prst="rect">
            <a:avLst/>
          </a:prstGeom>
        </p:spPr>
        <p:txBody>
          <a:bodyPr anchor="t" rtlCol="false" tIns="0" lIns="0" bIns="0" rIns="0">
            <a:spAutoFit/>
          </a:bodyPr>
          <a:lstStyle/>
          <a:p>
            <a:pPr algn="r">
              <a:lnSpc>
                <a:spcPts val="9600"/>
              </a:lnSpc>
            </a:pPr>
            <a:r>
              <a:rPr lang="en-US" sz="8000">
                <a:solidFill>
                  <a:srgbClr val="C89F65"/>
                </a:solidFill>
                <a:latin typeface="Tek Tall Arabic"/>
                <a:ea typeface="Tek Tall Arabic"/>
                <a:cs typeface="Tek Tall Arabic"/>
                <a:sym typeface="Tek Tall Arabic"/>
              </a:rPr>
              <a:t>KEY FINDINS AND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51409" y="265906"/>
            <a:ext cx="17495656" cy="4713409"/>
            <a:chOff x="3810" y="0"/>
            <a:chExt cx="12369800" cy="3332480"/>
          </a:xfrm>
        </p:grpSpPr>
        <p:sp>
          <p:nvSpPr>
            <p:cNvPr name="Freeform 3" id="3"/>
            <p:cNvSpPr/>
            <p:nvPr/>
          </p:nvSpPr>
          <p:spPr>
            <a:xfrm flipH="false" flipV="false" rot="0">
              <a:off x="3810" y="0"/>
              <a:ext cx="12369800" cy="3332480"/>
            </a:xfrm>
            <a:custGeom>
              <a:avLst/>
              <a:gdLst/>
              <a:ahLst/>
              <a:cxnLst/>
              <a:rect r="r" b="b" t="t" l="l"/>
              <a:pathLst>
                <a:path h="3332480" w="12369800">
                  <a:moveTo>
                    <a:pt x="0" y="0"/>
                  </a:moveTo>
                  <a:lnTo>
                    <a:pt x="12369800" y="0"/>
                  </a:lnTo>
                  <a:lnTo>
                    <a:pt x="12369800" y="3332480"/>
                  </a:lnTo>
                  <a:lnTo>
                    <a:pt x="0" y="3332480"/>
                  </a:lnTo>
                  <a:close/>
                </a:path>
              </a:pathLst>
            </a:custGeom>
            <a:blipFill>
              <a:blip r:embed="rId2"/>
              <a:stretch>
                <a:fillRect l="0" t="-110" r="0" b="-110"/>
              </a:stretch>
            </a:blipFill>
          </p:spPr>
        </p:sp>
        <p:sp>
          <p:nvSpPr>
            <p:cNvPr name="Freeform 4" id="4"/>
            <p:cNvSpPr/>
            <p:nvPr/>
          </p:nvSpPr>
          <p:spPr>
            <a:xfrm flipH="false" flipV="false" rot="0">
              <a:off x="119380" y="168910"/>
              <a:ext cx="3605530" cy="3014980"/>
            </a:xfrm>
            <a:custGeom>
              <a:avLst/>
              <a:gdLst/>
              <a:ahLst/>
              <a:cxnLst/>
              <a:rect r="r" b="b" t="t" l="l"/>
              <a:pathLst>
                <a:path h="3014980" w="3605530">
                  <a:moveTo>
                    <a:pt x="52070" y="0"/>
                  </a:moveTo>
                  <a:lnTo>
                    <a:pt x="0" y="1573530"/>
                  </a:lnTo>
                  <a:lnTo>
                    <a:pt x="52070" y="2954020"/>
                  </a:lnTo>
                  <a:lnTo>
                    <a:pt x="3567430" y="3014980"/>
                  </a:lnTo>
                  <a:lnTo>
                    <a:pt x="3605530" y="0"/>
                  </a:lnTo>
                  <a:close/>
                </a:path>
              </a:pathLst>
            </a:custGeom>
            <a:blipFill>
              <a:blip r:embed="rId3"/>
              <a:stretch>
                <a:fillRect l="-6848" t="0" r="-6637" b="0"/>
              </a:stretch>
            </a:blipFill>
          </p:spPr>
        </p:sp>
        <p:sp>
          <p:nvSpPr>
            <p:cNvPr name="Freeform 5" id="5"/>
            <p:cNvSpPr/>
            <p:nvPr/>
          </p:nvSpPr>
          <p:spPr>
            <a:xfrm flipH="false" flipV="false" rot="0">
              <a:off x="4357370" y="168910"/>
              <a:ext cx="3563620" cy="2999740"/>
            </a:xfrm>
            <a:custGeom>
              <a:avLst/>
              <a:gdLst/>
              <a:ahLst/>
              <a:cxnLst/>
              <a:rect r="r" b="b" t="t" l="l"/>
              <a:pathLst>
                <a:path h="2999740" w="3563620">
                  <a:moveTo>
                    <a:pt x="0" y="2999740"/>
                  </a:moveTo>
                  <a:lnTo>
                    <a:pt x="0" y="19050"/>
                  </a:lnTo>
                  <a:lnTo>
                    <a:pt x="3563620" y="0"/>
                  </a:lnTo>
                  <a:lnTo>
                    <a:pt x="3511550" y="2987040"/>
                  </a:lnTo>
                  <a:close/>
                </a:path>
              </a:pathLst>
            </a:custGeom>
            <a:blipFill>
              <a:blip r:embed="rId4"/>
              <a:stretch>
                <a:fillRect l="-15360" t="0" r="-15146" b="0"/>
              </a:stretch>
            </a:blipFill>
          </p:spPr>
        </p:sp>
        <p:sp>
          <p:nvSpPr>
            <p:cNvPr name="Freeform 6" id="6"/>
            <p:cNvSpPr/>
            <p:nvPr/>
          </p:nvSpPr>
          <p:spPr>
            <a:xfrm flipH="false" flipV="false" rot="0">
              <a:off x="8468360" y="156210"/>
              <a:ext cx="3615690" cy="2961640"/>
            </a:xfrm>
            <a:custGeom>
              <a:avLst/>
              <a:gdLst/>
              <a:ahLst/>
              <a:cxnLst/>
              <a:rect r="r" b="b" t="t" l="l"/>
              <a:pathLst>
                <a:path h="2961640" w="3615690">
                  <a:moveTo>
                    <a:pt x="0" y="2961640"/>
                  </a:moveTo>
                  <a:lnTo>
                    <a:pt x="0" y="12700"/>
                  </a:lnTo>
                  <a:lnTo>
                    <a:pt x="3548380" y="0"/>
                  </a:lnTo>
                  <a:lnTo>
                    <a:pt x="3615690" y="2933700"/>
                  </a:lnTo>
                  <a:close/>
                </a:path>
              </a:pathLst>
            </a:custGeom>
            <a:blipFill>
              <a:blip r:embed="rId5"/>
              <a:stretch>
                <a:fillRect l="-723" t="0" r="-512" b="0"/>
              </a:stretch>
            </a:blipFill>
          </p:spPr>
        </p:sp>
      </p:grpSp>
      <p:grpSp>
        <p:nvGrpSpPr>
          <p:cNvPr name="Group 7" id="7"/>
          <p:cNvGrpSpPr/>
          <p:nvPr/>
        </p:nvGrpSpPr>
        <p:grpSpPr>
          <a:xfrm rot="0">
            <a:off x="-1332458" y="3177343"/>
            <a:ext cx="21263391" cy="1966157"/>
            <a:chOff x="0" y="0"/>
            <a:chExt cx="28351188" cy="2621542"/>
          </a:xfrm>
        </p:grpSpPr>
        <p:sp>
          <p:nvSpPr>
            <p:cNvPr name="Freeform 8" id="8"/>
            <p:cNvSpPr/>
            <p:nvPr/>
          </p:nvSpPr>
          <p:spPr>
            <a:xfrm flipH="false" flipV="false" rot="-5400000">
              <a:off x="1052915"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5780286"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10501137"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5228508" y="-1052915"/>
              <a:ext cx="2621542" cy="4727371"/>
            </a:xfrm>
            <a:custGeom>
              <a:avLst/>
              <a:gdLst/>
              <a:ahLst/>
              <a:cxnLst/>
              <a:rect r="r" b="b" t="t" l="l"/>
              <a:pathLst>
                <a:path h="4727371" w="2621542">
                  <a:moveTo>
                    <a:pt x="0" y="0"/>
                  </a:moveTo>
                  <a:lnTo>
                    <a:pt x="2621543" y="0"/>
                  </a:lnTo>
                  <a:lnTo>
                    <a:pt x="2621543"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9955880"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24676731"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14" id="14"/>
          <p:cNvSpPr/>
          <p:nvPr/>
        </p:nvSpPr>
        <p:spPr>
          <a:xfrm>
            <a:off x="-3659760" y="9239250"/>
            <a:ext cx="8067613" cy="0"/>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5132516" y="5076825"/>
            <a:ext cx="12498270" cy="4902709"/>
          </a:xfrm>
          <a:prstGeom prst="rect">
            <a:avLst/>
          </a:prstGeom>
        </p:spPr>
        <p:txBody>
          <a:bodyPr anchor="t" rtlCol="false" tIns="0" lIns="0" bIns="0" rIns="0">
            <a:spAutoFit/>
          </a:bodyPr>
          <a:lstStyle/>
          <a:p>
            <a:pPr algn="l" marL="518152" indent="-259076" lvl="1">
              <a:lnSpc>
                <a:spcPts val="3575"/>
              </a:lnSpc>
              <a:buFont typeface="Arial"/>
              <a:buChar char="•"/>
            </a:pPr>
            <a:r>
              <a:rPr lang="en-US" b="true" sz="2399">
                <a:solidFill>
                  <a:srgbClr val="FFFFFF"/>
                </a:solidFill>
                <a:latin typeface="IBM Plex Sans Condensed Bold"/>
                <a:ea typeface="IBM Plex Sans Condensed Bold"/>
                <a:cs typeface="IBM Plex Sans Condensed Bold"/>
                <a:sym typeface="IBM Plex Sans Condensed Bold"/>
              </a:rPr>
              <a:t>Data</a:t>
            </a:r>
            <a:r>
              <a:rPr lang="en-US" b="true" sz="2399" strike="noStrike" u="none">
                <a:solidFill>
                  <a:srgbClr val="FFFFFF"/>
                </a:solidFill>
                <a:latin typeface="IBM Plex Sans Condensed Bold"/>
                <a:ea typeface="IBM Plex Sans Condensed Bold"/>
                <a:cs typeface="IBM Plex Sans Condensed Bold"/>
                <a:sym typeface="IBM Plex Sans Condensed Bold"/>
              </a:rPr>
              <a:t> Availability:</a:t>
            </a:r>
            <a:r>
              <a:rPr lang="en-US" sz="2399" strike="noStrike" u="none">
                <a:solidFill>
                  <a:srgbClr val="FFFFFF"/>
                </a:solidFill>
                <a:latin typeface="IBM Plex Sans Condensed"/>
                <a:ea typeface="IBM Plex Sans Condensed"/>
                <a:cs typeface="IBM Plex Sans Condensed"/>
                <a:sym typeface="IBM Plex Sans Condensed"/>
              </a:rPr>
              <a:t> Could not find a reliable dataset with monthly average temperature to pair with fatality data for finer-grained analysis.</a:t>
            </a:r>
          </a:p>
          <a:p>
            <a:pPr algn="l" marL="518152" indent="-259076" lvl="1">
              <a:lnSpc>
                <a:spcPts val="3575"/>
              </a:lnSpc>
              <a:buFont typeface="Arial"/>
              <a:buChar char="•"/>
            </a:pPr>
            <a:r>
              <a:rPr lang="en-US" b="true" sz="2399" strike="noStrike" u="none">
                <a:solidFill>
                  <a:srgbClr val="FFFFFF"/>
                </a:solidFill>
                <a:latin typeface="IBM Plex Sans Condensed Bold"/>
                <a:ea typeface="IBM Plex Sans Condensed Bold"/>
                <a:cs typeface="IBM Plex Sans Condensed Bold"/>
                <a:sym typeface="IBM Plex Sans Condensed Bold"/>
              </a:rPr>
              <a:t>Data Parsing &amp; Cleaning: </a:t>
            </a:r>
            <a:r>
              <a:rPr lang="en-US" sz="2399" strike="noStrike" u="none">
                <a:solidFill>
                  <a:srgbClr val="FFFFFF"/>
                </a:solidFill>
                <a:latin typeface="IBM Plex Sans Condensed"/>
                <a:ea typeface="IBM Plex Sans Condensed"/>
                <a:cs typeface="IBM Plex Sans Condensed"/>
                <a:sym typeface="IBM Plex Sans Condensed"/>
              </a:rPr>
              <a:t>Learned to parse dates, extract variables (year, month), and prepare datasets for analysis.</a:t>
            </a:r>
          </a:p>
          <a:p>
            <a:pPr algn="l" marL="518152" indent="-259076" lvl="1">
              <a:lnSpc>
                <a:spcPts val="3575"/>
              </a:lnSpc>
              <a:buFont typeface="Arial"/>
              <a:buChar char="•"/>
            </a:pPr>
            <a:r>
              <a:rPr lang="en-US" b="true" sz="2399" strike="noStrike" u="none">
                <a:solidFill>
                  <a:srgbClr val="FFFFFF"/>
                </a:solidFill>
                <a:latin typeface="IBM Plex Sans Condensed Bold"/>
                <a:ea typeface="IBM Plex Sans Condensed Bold"/>
                <a:cs typeface="IBM Plex Sans Condensed Bold"/>
                <a:sym typeface="IBM Plex Sans Condensed Bold"/>
              </a:rPr>
              <a:t>Advanced R Coding Skills:</a:t>
            </a:r>
            <a:r>
              <a:rPr lang="en-US" sz="2399" strike="noStrike" u="none">
                <a:solidFill>
                  <a:srgbClr val="FFFFFF"/>
                </a:solidFill>
                <a:latin typeface="IBM Plex Sans Condensed"/>
                <a:ea typeface="IBM Plex Sans Condensed"/>
                <a:cs typeface="IBM Plex Sans Condensed"/>
                <a:sym typeface="IBM Plex Sans Condensed"/>
              </a:rPr>
              <a:t> Needed to quickly learn new functions and libraries; relied on Codecademy, W3Schools, Stack Overflow for solutions - and a little Gen AI, not gonna lie ;)</a:t>
            </a:r>
          </a:p>
          <a:p>
            <a:pPr algn="l" marL="518152" indent="-259076" lvl="1">
              <a:lnSpc>
                <a:spcPts val="3575"/>
              </a:lnSpc>
              <a:buFont typeface="Arial"/>
              <a:buChar char="•"/>
            </a:pPr>
            <a:r>
              <a:rPr lang="en-US" b="true" sz="2399" strike="noStrike" u="none">
                <a:solidFill>
                  <a:srgbClr val="FFFFFF"/>
                </a:solidFill>
                <a:latin typeface="IBM Plex Sans Condensed Bold"/>
                <a:ea typeface="IBM Plex Sans Condensed Bold"/>
                <a:cs typeface="IBM Plex Sans Condensed Bold"/>
                <a:sym typeface="IBM Plex Sans Condensed Bold"/>
              </a:rPr>
              <a:t>Time Alignment Issues:</a:t>
            </a:r>
            <a:r>
              <a:rPr lang="en-US" sz="2399" strike="noStrike" u="none">
                <a:solidFill>
                  <a:srgbClr val="FFFFFF"/>
                </a:solidFill>
                <a:latin typeface="IBM Plex Sans Condensed"/>
                <a:ea typeface="IBM Plex Sans Condensed"/>
                <a:cs typeface="IBM Plex Sans Condensed"/>
                <a:sym typeface="IBM Plex Sans Condensed"/>
              </a:rPr>
              <a:t> Had to filter and align police fatality data (1700s onward) with temperature data (starting in 1900).</a:t>
            </a:r>
          </a:p>
          <a:p>
            <a:pPr algn="l" marL="518152" indent="-259076" lvl="1">
              <a:lnSpc>
                <a:spcPts val="3575"/>
              </a:lnSpc>
              <a:buFont typeface="Arial"/>
              <a:buChar char="•"/>
            </a:pPr>
            <a:r>
              <a:rPr lang="en-US" b="true" sz="2399" strike="noStrike" u="none">
                <a:solidFill>
                  <a:srgbClr val="FFFFFF"/>
                </a:solidFill>
                <a:latin typeface="IBM Plex Sans Condensed Bold"/>
                <a:ea typeface="IBM Plex Sans Condensed Bold"/>
                <a:cs typeface="IBM Plex Sans Condensed Bold"/>
                <a:sym typeface="IBM Plex Sans Condensed Bold"/>
              </a:rPr>
              <a:t>Work</a:t>
            </a:r>
            <a:r>
              <a:rPr lang="en-US" b="true" sz="2399" strike="noStrike" u="none">
                <a:solidFill>
                  <a:srgbClr val="FFFFFF"/>
                </a:solidFill>
                <a:latin typeface="IBM Plex Sans Condensed Bold"/>
                <a:ea typeface="IBM Plex Sans Condensed Bold"/>
                <a:cs typeface="IBM Plex Sans Condensed Bold"/>
                <a:sym typeface="IBM Plex Sans Condensed Bold"/>
              </a:rPr>
              <a:t>ing with Large Datasets: </a:t>
            </a:r>
            <a:r>
              <a:rPr lang="en-US" sz="2399" strike="noStrike" u="none">
                <a:solidFill>
                  <a:srgbClr val="FFFFFF"/>
                </a:solidFill>
                <a:latin typeface="IBM Plex Sans Condensed"/>
                <a:ea typeface="IBM Plex Sans Condensed"/>
                <a:cs typeface="IBM Plex Sans Condensed"/>
                <a:sym typeface="IBM Plex Sans Condensed"/>
              </a:rPr>
              <a:t>Navigating datasets with many variables and potential research questions made it challenging to focus on the most relevant ones. All your questions get answered with more questions!</a:t>
            </a:r>
          </a:p>
        </p:txBody>
      </p:sp>
      <p:sp>
        <p:nvSpPr>
          <p:cNvPr name="TextBox 16" id="16"/>
          <p:cNvSpPr txBox="true"/>
          <p:nvPr/>
        </p:nvSpPr>
        <p:spPr>
          <a:xfrm rot="0">
            <a:off x="551409" y="6308655"/>
            <a:ext cx="5239677" cy="2273300"/>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ea typeface="Tek Tall Arabic"/>
                <a:cs typeface="Tek Tall Arabic"/>
                <a:sym typeface="Tek Tall Arabic"/>
              </a:rPr>
              <a:t>O</a:t>
            </a:r>
            <a:r>
              <a:rPr lang="en-US" sz="8000" strike="noStrike" u="none">
                <a:solidFill>
                  <a:srgbClr val="C89F65"/>
                </a:solidFill>
                <a:latin typeface="Tek Tall Arabic"/>
                <a:ea typeface="Tek Tall Arabic"/>
                <a:cs typeface="Tek Tall Arabic"/>
                <a:sym typeface="Tek Tall Arabic"/>
              </a:rPr>
              <a:t>BSTACLES &amp; CHALLENGES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1657350"/>
            <a:ext cx="12311601" cy="0"/>
          </a:xfrm>
          <a:prstGeom prst="line">
            <a:avLst/>
          </a:prstGeom>
          <a:ln cap="flat" w="38100">
            <a:solidFill>
              <a:srgbClr val="FFFFFF"/>
            </a:solidFill>
            <a:prstDash val="solid"/>
            <a:headEnd type="none" len="sm" w="sm"/>
            <a:tailEnd type="none" len="sm" w="sm"/>
          </a:ln>
        </p:spPr>
      </p:sp>
      <p:grpSp>
        <p:nvGrpSpPr>
          <p:cNvPr name="Group 3" id="3"/>
          <p:cNvGrpSpPr>
            <a:grpSpLocks noChangeAspect="true"/>
          </p:cNvGrpSpPr>
          <p:nvPr/>
        </p:nvGrpSpPr>
        <p:grpSpPr>
          <a:xfrm rot="0">
            <a:off x="93133" y="-801880"/>
            <a:ext cx="7008076" cy="11504297"/>
            <a:chOff x="0" y="0"/>
            <a:chExt cx="3543300" cy="5816600"/>
          </a:xfrm>
        </p:grpSpPr>
        <p:sp>
          <p:nvSpPr>
            <p:cNvPr name="Freeform 4" id="4"/>
            <p:cNvSpPr/>
            <p:nvPr/>
          </p:nvSpPr>
          <p:spPr>
            <a:xfrm flipH="false" flipV="false" rot="0">
              <a:off x="76200" y="0"/>
              <a:ext cx="1676400" cy="2908300"/>
            </a:xfrm>
            <a:custGeom>
              <a:avLst/>
              <a:gdLst/>
              <a:ahLst/>
              <a:cxnLst/>
              <a:rect r="r" b="b" t="t" l="l"/>
              <a:pathLst>
                <a:path h="2908300" w="1676400">
                  <a:moveTo>
                    <a:pt x="1676400" y="2908300"/>
                  </a:moveTo>
                  <a:lnTo>
                    <a:pt x="0" y="2908300"/>
                  </a:lnTo>
                  <a:lnTo>
                    <a:pt x="0" y="0"/>
                  </a:lnTo>
                  <a:lnTo>
                    <a:pt x="1676400" y="0"/>
                  </a:lnTo>
                  <a:lnTo>
                    <a:pt x="1676400" y="2908300"/>
                  </a:lnTo>
                  <a:close/>
                </a:path>
              </a:pathLst>
            </a:custGeom>
            <a:blipFill>
              <a:blip r:embed="rId2"/>
              <a:stretch>
                <a:fillRect l="-79995" t="0" r="-79995" b="0"/>
              </a:stretch>
            </a:blipFill>
          </p:spPr>
        </p:sp>
        <p:sp>
          <p:nvSpPr>
            <p:cNvPr name="Freeform 5" id="5"/>
            <p:cNvSpPr/>
            <p:nvPr/>
          </p:nvSpPr>
          <p:spPr>
            <a:xfrm flipH="false" flipV="false" rot="0">
              <a:off x="1790700" y="0"/>
              <a:ext cx="1676400" cy="2908300"/>
            </a:xfrm>
            <a:custGeom>
              <a:avLst/>
              <a:gdLst/>
              <a:ahLst/>
              <a:cxnLst/>
              <a:rect r="r" b="b" t="t" l="l"/>
              <a:pathLst>
                <a:path h="2908300" w="1676400">
                  <a:moveTo>
                    <a:pt x="1676400" y="2908300"/>
                  </a:moveTo>
                  <a:lnTo>
                    <a:pt x="0" y="2908300"/>
                  </a:lnTo>
                  <a:lnTo>
                    <a:pt x="0" y="0"/>
                  </a:lnTo>
                  <a:lnTo>
                    <a:pt x="1676400" y="0"/>
                  </a:lnTo>
                  <a:lnTo>
                    <a:pt x="1676400" y="2908300"/>
                  </a:lnTo>
                  <a:close/>
                </a:path>
              </a:pathLst>
            </a:custGeom>
            <a:blipFill>
              <a:blip r:embed="rId3"/>
              <a:stretch>
                <a:fillRect l="-65656" t="0" r="-65656" b="0"/>
              </a:stretch>
            </a:blipFill>
          </p:spPr>
        </p:sp>
        <p:sp>
          <p:nvSpPr>
            <p:cNvPr name="Freeform 6" id="6"/>
            <p:cNvSpPr/>
            <p:nvPr/>
          </p:nvSpPr>
          <p:spPr>
            <a:xfrm flipH="false" flipV="false" rot="0">
              <a:off x="76200" y="2908300"/>
              <a:ext cx="1676400" cy="2908300"/>
            </a:xfrm>
            <a:custGeom>
              <a:avLst/>
              <a:gdLst/>
              <a:ahLst/>
              <a:cxnLst/>
              <a:rect r="r" b="b" t="t" l="l"/>
              <a:pathLst>
                <a:path h="2908300" w="1676400">
                  <a:moveTo>
                    <a:pt x="1676400" y="2908300"/>
                  </a:moveTo>
                  <a:lnTo>
                    <a:pt x="0" y="2908300"/>
                  </a:lnTo>
                  <a:lnTo>
                    <a:pt x="0" y="0"/>
                  </a:lnTo>
                  <a:lnTo>
                    <a:pt x="1676400" y="0"/>
                  </a:lnTo>
                  <a:lnTo>
                    <a:pt x="1676400" y="2908300"/>
                  </a:lnTo>
                  <a:close/>
                </a:path>
              </a:pathLst>
            </a:custGeom>
            <a:blipFill>
              <a:blip r:embed="rId4"/>
              <a:stretch>
                <a:fillRect l="-104208" t="0" r="-104208" b="0"/>
              </a:stretch>
            </a:blipFill>
          </p:spPr>
        </p:sp>
        <p:sp>
          <p:nvSpPr>
            <p:cNvPr name="Freeform 7" id="7"/>
            <p:cNvSpPr/>
            <p:nvPr/>
          </p:nvSpPr>
          <p:spPr>
            <a:xfrm flipH="false" flipV="false" rot="0">
              <a:off x="1790700" y="2908300"/>
              <a:ext cx="1676400" cy="2908300"/>
            </a:xfrm>
            <a:custGeom>
              <a:avLst/>
              <a:gdLst/>
              <a:ahLst/>
              <a:cxnLst/>
              <a:rect r="r" b="b" t="t" l="l"/>
              <a:pathLst>
                <a:path h="2908300" w="1676400">
                  <a:moveTo>
                    <a:pt x="1676400" y="2908300"/>
                  </a:moveTo>
                  <a:lnTo>
                    <a:pt x="0" y="2908300"/>
                  </a:lnTo>
                  <a:lnTo>
                    <a:pt x="0" y="0"/>
                  </a:lnTo>
                  <a:lnTo>
                    <a:pt x="1676400" y="0"/>
                  </a:lnTo>
                  <a:lnTo>
                    <a:pt x="1676400" y="2908300"/>
                  </a:lnTo>
                  <a:close/>
                </a:path>
              </a:pathLst>
            </a:custGeom>
            <a:blipFill>
              <a:blip r:embed="rId5"/>
              <a:stretch>
                <a:fillRect l="-80195" t="0" r="-80195" b="0"/>
              </a:stretch>
            </a:blipFill>
          </p:spPr>
        </p:sp>
        <p:sp>
          <p:nvSpPr>
            <p:cNvPr name="Freeform 8" id="8"/>
            <p:cNvSpPr/>
            <p:nvPr/>
          </p:nvSpPr>
          <p:spPr>
            <a:xfrm flipH="false" flipV="false" rot="0">
              <a:off x="0" y="0"/>
              <a:ext cx="3543300" cy="5816600"/>
            </a:xfrm>
            <a:custGeom>
              <a:avLst/>
              <a:gdLst/>
              <a:ahLst/>
              <a:cxnLst/>
              <a:rect r="r" b="b" t="t" l="l"/>
              <a:pathLst>
                <a:path h="5816600" w="3543300">
                  <a:moveTo>
                    <a:pt x="3543300" y="5816600"/>
                  </a:moveTo>
                  <a:lnTo>
                    <a:pt x="0" y="5816600"/>
                  </a:lnTo>
                  <a:lnTo>
                    <a:pt x="0" y="0"/>
                  </a:lnTo>
                  <a:lnTo>
                    <a:pt x="3543300" y="0"/>
                  </a:lnTo>
                  <a:lnTo>
                    <a:pt x="3543300" y="5816600"/>
                  </a:lnTo>
                  <a:close/>
                </a:path>
              </a:pathLst>
            </a:custGeom>
            <a:blipFill>
              <a:blip r:embed="rId6"/>
              <a:stretch>
                <a:fillRect l="-68" t="0" r="-68" b="0"/>
              </a:stretch>
            </a:blipFill>
          </p:spPr>
        </p:sp>
      </p:grpSp>
      <p:grpSp>
        <p:nvGrpSpPr>
          <p:cNvPr name="Group 9" id="9"/>
          <p:cNvGrpSpPr/>
          <p:nvPr/>
        </p:nvGrpSpPr>
        <p:grpSpPr>
          <a:xfrm rot="0">
            <a:off x="4872194" y="-439569"/>
            <a:ext cx="2988909" cy="10779673"/>
            <a:chOff x="0" y="0"/>
            <a:chExt cx="3985213" cy="14372898"/>
          </a:xfrm>
        </p:grpSpPr>
        <p:sp>
          <p:nvSpPr>
            <p:cNvPr name="Freeform 10" id="10"/>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2" id="12"/>
          <p:cNvSpPr txBox="true"/>
          <p:nvPr/>
        </p:nvSpPr>
        <p:spPr>
          <a:xfrm rot="0">
            <a:off x="8054825" y="400050"/>
            <a:ext cx="5437849" cy="1238250"/>
          </a:xfrm>
          <a:prstGeom prst="rect">
            <a:avLst/>
          </a:prstGeom>
        </p:spPr>
        <p:txBody>
          <a:bodyPr anchor="t" rtlCol="false" tIns="0" lIns="0" bIns="0" rIns="0">
            <a:spAutoFit/>
          </a:bodyPr>
          <a:lstStyle/>
          <a:p>
            <a:pPr algn="l">
              <a:lnSpc>
                <a:spcPts val="9600"/>
              </a:lnSpc>
            </a:pPr>
            <a:r>
              <a:rPr lang="en-US" sz="8000">
                <a:solidFill>
                  <a:srgbClr val="C89F65"/>
                </a:solidFill>
                <a:latin typeface="Tek Tall Arabic"/>
                <a:ea typeface="Tek Tall Arabic"/>
                <a:cs typeface="Tek Tall Arabic"/>
                <a:sym typeface="Tek Tall Arabic"/>
              </a:rPr>
              <a:t>FUTURE STEPS</a:t>
            </a:r>
          </a:p>
        </p:txBody>
      </p:sp>
      <p:sp>
        <p:nvSpPr>
          <p:cNvPr name="TextBox 13" id="13"/>
          <p:cNvSpPr txBox="true"/>
          <p:nvPr/>
        </p:nvSpPr>
        <p:spPr>
          <a:xfrm rot="0">
            <a:off x="7861104" y="1865471"/>
            <a:ext cx="9875233" cy="6134102"/>
          </a:xfrm>
          <a:prstGeom prst="rect">
            <a:avLst/>
          </a:prstGeom>
        </p:spPr>
        <p:txBody>
          <a:bodyPr anchor="t" rtlCol="false" tIns="0" lIns="0" bIns="0" rIns="0">
            <a:spAutoFit/>
          </a:bodyPr>
          <a:lstStyle/>
          <a:p>
            <a:pPr algn="l" marL="539743" indent="-269871" lvl="1">
              <a:lnSpc>
                <a:spcPts val="4499"/>
              </a:lnSpc>
              <a:buFont typeface="Arial"/>
              <a:buChar char="•"/>
            </a:pPr>
            <a:r>
              <a:rPr lang="en-US" b="true" sz="2499">
                <a:solidFill>
                  <a:srgbClr val="FFFFFF"/>
                </a:solidFill>
                <a:latin typeface="IBM Plex Sans Condensed Bold"/>
                <a:ea typeface="IBM Plex Sans Condensed Bold"/>
                <a:cs typeface="IBM Plex Sans Condensed Bold"/>
                <a:sym typeface="IBM Plex Sans Condensed Bold"/>
              </a:rPr>
              <a:t>Obtain Finer-Grained Weather Data:</a:t>
            </a:r>
            <a:r>
              <a:rPr lang="en-US" sz="2499">
                <a:solidFill>
                  <a:srgbClr val="FFFFFF"/>
                </a:solidFill>
                <a:latin typeface="IBM Plex Sans Condensed"/>
                <a:ea typeface="IBM Plex Sans Condensed"/>
                <a:cs typeface="IBM Plex Sans Condensed"/>
                <a:sym typeface="IBM Plex Sans Condensed"/>
              </a:rPr>
              <a:t> Use monthly or daily temperature records to analyze seasonal or short-term effects on fatalities.</a:t>
            </a:r>
          </a:p>
          <a:p>
            <a:pPr algn="l" marL="539743" indent="-269871" lvl="1">
              <a:lnSpc>
                <a:spcPts val="4499"/>
              </a:lnSpc>
              <a:buFont typeface="Arial"/>
              <a:buChar char="•"/>
            </a:pPr>
            <a:r>
              <a:rPr lang="en-US" b="true" sz="2499">
                <a:solidFill>
                  <a:srgbClr val="FFFFFF"/>
                </a:solidFill>
                <a:latin typeface="IBM Plex Sans Condensed Bold"/>
                <a:ea typeface="IBM Plex Sans Condensed Bold"/>
                <a:cs typeface="IBM Plex Sans Condensed Bold"/>
                <a:sym typeface="IBM Plex Sans Condensed Bold"/>
              </a:rPr>
              <a:t>Include Extreme Weather Events:</a:t>
            </a:r>
            <a:r>
              <a:rPr lang="en-US" sz="2499">
                <a:solidFill>
                  <a:srgbClr val="FFFFFF"/>
                </a:solidFill>
                <a:latin typeface="IBM Plex Sans Condensed"/>
                <a:ea typeface="IBM Plex Sans Condensed"/>
                <a:cs typeface="IBM Plex Sans Condensed"/>
                <a:sym typeface="IBM Plex Sans Condensed"/>
              </a:rPr>
              <a:t> Examine the impact of heatwaves, storms, or other environmental hazards on officer deaths.</a:t>
            </a:r>
          </a:p>
          <a:p>
            <a:pPr algn="l" marL="539743" indent="-269871" lvl="1">
              <a:lnSpc>
                <a:spcPts val="4499"/>
              </a:lnSpc>
              <a:buFont typeface="Arial"/>
              <a:buChar char="•"/>
            </a:pPr>
            <a:r>
              <a:rPr lang="en-US" b="true" sz="2499">
                <a:solidFill>
                  <a:srgbClr val="FFFFFF"/>
                </a:solidFill>
                <a:latin typeface="IBM Plex Sans Condensed Bold"/>
                <a:ea typeface="IBM Plex Sans Condensed Bold"/>
                <a:cs typeface="IBM Plex Sans Condensed Bold"/>
                <a:sym typeface="IBM Plex Sans Condensed Bold"/>
              </a:rPr>
              <a:t>Expand Environmental Variables: </a:t>
            </a:r>
            <a:r>
              <a:rPr lang="en-US" sz="2499">
                <a:solidFill>
                  <a:srgbClr val="FFFFFF"/>
                </a:solidFill>
                <a:latin typeface="IBM Plex Sans Condensed"/>
                <a:ea typeface="IBM Plex Sans Condensed"/>
                <a:cs typeface="IBM Plex Sans Condensed"/>
                <a:sym typeface="IBM Plex Sans Condensed"/>
              </a:rPr>
              <a:t>Consider precipitation, humidity, or location-specific climate patterns.</a:t>
            </a:r>
          </a:p>
          <a:p>
            <a:pPr algn="l" marL="539743" indent="-269871" lvl="1">
              <a:lnSpc>
                <a:spcPts val="4499"/>
              </a:lnSpc>
              <a:buFont typeface="Arial"/>
              <a:buChar char="•"/>
            </a:pPr>
            <a:r>
              <a:rPr lang="en-US" b="true" sz="2499">
                <a:solidFill>
                  <a:srgbClr val="FFFFFF"/>
                </a:solidFill>
                <a:latin typeface="IBM Plex Sans Condensed Bold"/>
                <a:ea typeface="IBM Plex Sans Condensed Bold"/>
                <a:cs typeface="IBM Plex Sans Condensed Bold"/>
                <a:sym typeface="IBM Plex Sans Condensed Bold"/>
              </a:rPr>
              <a:t>Explore Additional Risk Factors: </a:t>
            </a:r>
            <a:r>
              <a:rPr lang="en-US" sz="2499">
                <a:solidFill>
                  <a:srgbClr val="FFFFFF"/>
                </a:solidFill>
                <a:latin typeface="IBM Plex Sans Condensed"/>
                <a:ea typeface="IBM Plex Sans Condensed"/>
                <a:cs typeface="IBM Plex Sans Condensed"/>
                <a:sym typeface="IBM Plex Sans Condensed"/>
              </a:rPr>
              <a:t>Incorporate changes in law enforcement practices, crime rates, or population density over time.</a:t>
            </a:r>
          </a:p>
          <a:p>
            <a:pPr algn="l" marL="539743" indent="-269871" lvl="1">
              <a:lnSpc>
                <a:spcPts val="4499"/>
              </a:lnSpc>
              <a:buFont typeface="Arial"/>
              <a:buChar char="•"/>
            </a:pPr>
            <a:r>
              <a:rPr lang="en-US" b="true" sz="2499">
                <a:solidFill>
                  <a:srgbClr val="FFFFFF"/>
                </a:solidFill>
                <a:latin typeface="IBM Plex Sans Condensed Bold"/>
                <a:ea typeface="IBM Plex Sans Condensed Bold"/>
                <a:cs typeface="IBM Plex Sans Condensed Bold"/>
                <a:sym typeface="IBM Plex Sans Condensed Bold"/>
              </a:rPr>
              <a:t>Improve Analytical Methods:</a:t>
            </a:r>
            <a:r>
              <a:rPr lang="en-US" sz="2499">
                <a:solidFill>
                  <a:srgbClr val="FFFFFF"/>
                </a:solidFill>
                <a:latin typeface="IBM Plex Sans Condensed"/>
                <a:ea typeface="IBM Plex Sans Condensed"/>
                <a:cs typeface="IBM Plex Sans Condensed"/>
                <a:sym typeface="IBM Plex Sans Condensed"/>
              </a:rPr>
              <a:t> Use advanced statistical modeling or machine learning to detect more complex patterns.</a:t>
            </a:r>
          </a:p>
          <a:p>
            <a:pPr algn="l" marL="0" indent="0" lvl="0">
              <a:lnSpc>
                <a:spcPts val="4499"/>
              </a:lnSpc>
            </a:pPr>
          </a:p>
        </p:txBody>
      </p:sp>
      <p:sp>
        <p:nvSpPr>
          <p:cNvPr name="TextBox 14" id="14"/>
          <p:cNvSpPr txBox="true"/>
          <p:nvPr/>
        </p:nvSpPr>
        <p:spPr>
          <a:xfrm rot="0">
            <a:off x="7563076" y="8586385"/>
            <a:ext cx="10471288" cy="110871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IBM Plex Sans Condensed"/>
                <a:ea typeface="IBM Plex Sans Condensed"/>
                <a:cs typeface="IBM Plex Sans Condensed"/>
                <a:sym typeface="IBM Plex Sans Condensed"/>
              </a:rPr>
              <a:t>Understanding patterns in officer fatalities helps law enforcement identify higher-risk times, causes, and conditions, enabling better safety strategies, resource allocation, and training to protect officers on duty.</a:t>
            </a:r>
          </a:p>
        </p:txBody>
      </p:sp>
      <p:sp>
        <p:nvSpPr>
          <p:cNvPr name="TextBox 15" id="15"/>
          <p:cNvSpPr txBox="true"/>
          <p:nvPr/>
        </p:nvSpPr>
        <p:spPr>
          <a:xfrm rot="0">
            <a:off x="7534547" y="8110381"/>
            <a:ext cx="10753453" cy="365197"/>
          </a:xfrm>
          <a:prstGeom prst="rect">
            <a:avLst/>
          </a:prstGeom>
        </p:spPr>
        <p:txBody>
          <a:bodyPr anchor="t" rtlCol="false" tIns="0" lIns="0" bIns="0" rIns="0">
            <a:spAutoFit/>
          </a:bodyPr>
          <a:lstStyle/>
          <a:p>
            <a:pPr algn="l" marL="0" indent="0" lvl="0">
              <a:lnSpc>
                <a:spcPts val="2971"/>
              </a:lnSpc>
              <a:spcBef>
                <a:spcPct val="0"/>
              </a:spcBef>
            </a:pPr>
            <a:r>
              <a:rPr lang="en-US" b="true" sz="2122" spc="106">
                <a:solidFill>
                  <a:srgbClr val="C89F65"/>
                </a:solidFill>
                <a:latin typeface="IBM Plex Sans Condensed Bold"/>
                <a:ea typeface="IBM Plex Sans Condensed Bold"/>
                <a:cs typeface="IBM Plex Sans Condensed Bold"/>
                <a:sym typeface="IBM Plex Sans Condensed Bold"/>
              </a:rPr>
              <a:t>WHY TH</a:t>
            </a:r>
            <a:r>
              <a:rPr lang="en-US" b="true" sz="2122" spc="106" strike="noStrike" u="none">
                <a:solidFill>
                  <a:srgbClr val="C89F65"/>
                </a:solidFill>
                <a:latin typeface="IBM Plex Sans Condensed Bold"/>
                <a:ea typeface="IBM Plex Sans Condensed Bold"/>
                <a:cs typeface="IBM Plex Sans Condensed Bold"/>
                <a:sym typeface="IBM Plex Sans Condensed Bold"/>
              </a:rPr>
              <a:t>IS MATTERS: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225038" y="-240321"/>
            <a:ext cx="18738076" cy="5961222"/>
            <a:chOff x="0" y="0"/>
            <a:chExt cx="24984101" cy="7948296"/>
          </a:xfrm>
        </p:grpSpPr>
        <p:pic>
          <p:nvPicPr>
            <p:cNvPr name="Picture 3" id="3"/>
            <p:cNvPicPr>
              <a:picLocks noChangeAspect="true"/>
            </p:cNvPicPr>
            <p:nvPr/>
          </p:nvPicPr>
          <p:blipFill>
            <a:blip r:embed="rId2"/>
            <a:srcRect l="885" t="0" r="885" b="0"/>
            <a:stretch>
              <a:fillRect/>
            </a:stretch>
          </p:blipFill>
          <p:spPr>
            <a:xfrm flipH="false" flipV="false">
              <a:off x="0" y="0"/>
              <a:ext cx="24984101" cy="7948296"/>
            </a:xfrm>
            <a:prstGeom prst="rect">
              <a:avLst/>
            </a:prstGeom>
          </p:spPr>
        </p:pic>
      </p:grpSp>
      <p:grpSp>
        <p:nvGrpSpPr>
          <p:cNvPr name="Group 4" id="4"/>
          <p:cNvGrpSpPr/>
          <p:nvPr/>
        </p:nvGrpSpPr>
        <p:grpSpPr>
          <a:xfrm rot="0">
            <a:off x="0" y="4968251"/>
            <a:ext cx="18436298" cy="1034399"/>
            <a:chOff x="0" y="0"/>
            <a:chExt cx="4855650" cy="272434"/>
          </a:xfrm>
        </p:grpSpPr>
        <p:sp>
          <p:nvSpPr>
            <p:cNvPr name="Freeform 5" id="5"/>
            <p:cNvSpPr/>
            <p:nvPr/>
          </p:nvSpPr>
          <p:spPr>
            <a:xfrm flipH="false" flipV="false" rot="0">
              <a:off x="0" y="0"/>
              <a:ext cx="4855651" cy="272434"/>
            </a:xfrm>
            <a:custGeom>
              <a:avLst/>
              <a:gdLst/>
              <a:ahLst/>
              <a:cxnLst/>
              <a:rect r="r" b="b" t="t" l="l"/>
              <a:pathLst>
                <a:path h="272434" w="4855651">
                  <a:moveTo>
                    <a:pt x="0" y="0"/>
                  </a:moveTo>
                  <a:lnTo>
                    <a:pt x="4855651" y="0"/>
                  </a:lnTo>
                  <a:lnTo>
                    <a:pt x="4855651" y="272434"/>
                  </a:lnTo>
                  <a:lnTo>
                    <a:pt x="0" y="272434"/>
                  </a:lnTo>
                  <a:close/>
                </a:path>
              </a:pathLst>
            </a:custGeom>
            <a:solidFill>
              <a:srgbClr val="0C509B"/>
            </a:solidFill>
          </p:spPr>
        </p:sp>
        <p:sp>
          <p:nvSpPr>
            <p:cNvPr name="TextBox 6" id="6"/>
            <p:cNvSpPr txBox="true"/>
            <p:nvPr/>
          </p:nvSpPr>
          <p:spPr>
            <a:xfrm>
              <a:off x="0" y="-47625"/>
              <a:ext cx="4855650" cy="320059"/>
            </a:xfrm>
            <a:prstGeom prst="rect">
              <a:avLst/>
            </a:prstGeom>
          </p:spPr>
          <p:txBody>
            <a:bodyPr anchor="ctr" rtlCol="false" tIns="50800" lIns="50800" bIns="50800" rIns="50800"/>
            <a:lstStyle/>
            <a:p>
              <a:pPr algn="ctr">
                <a:lnSpc>
                  <a:spcPts val="2831"/>
                </a:lnSpc>
              </a:pPr>
            </a:p>
          </p:txBody>
        </p:sp>
      </p:grpSp>
      <p:grpSp>
        <p:nvGrpSpPr>
          <p:cNvPr name="Group 7" id="7"/>
          <p:cNvGrpSpPr/>
          <p:nvPr/>
        </p:nvGrpSpPr>
        <p:grpSpPr>
          <a:xfrm rot="0">
            <a:off x="-378322" y="3100259"/>
            <a:ext cx="18891360" cy="3086100"/>
            <a:chOff x="0" y="0"/>
            <a:chExt cx="4975502" cy="812800"/>
          </a:xfrm>
        </p:grpSpPr>
        <p:sp>
          <p:nvSpPr>
            <p:cNvPr name="Freeform 8" id="8"/>
            <p:cNvSpPr/>
            <p:nvPr/>
          </p:nvSpPr>
          <p:spPr>
            <a:xfrm flipH="false" flipV="false" rot="0">
              <a:off x="0" y="0"/>
              <a:ext cx="4975502" cy="812800"/>
            </a:xfrm>
            <a:custGeom>
              <a:avLst/>
              <a:gdLst/>
              <a:ahLst/>
              <a:cxnLst/>
              <a:rect r="r" b="b" t="t" l="l"/>
              <a:pathLst>
                <a:path h="812800" w="4975502">
                  <a:moveTo>
                    <a:pt x="0" y="0"/>
                  </a:moveTo>
                  <a:lnTo>
                    <a:pt x="4975502" y="0"/>
                  </a:lnTo>
                  <a:lnTo>
                    <a:pt x="4975502" y="812800"/>
                  </a:lnTo>
                  <a:lnTo>
                    <a:pt x="0" y="812800"/>
                  </a:lnTo>
                  <a:close/>
                </a:path>
              </a:pathLst>
            </a:custGeom>
            <a:gradFill rotWithShape="true">
              <a:gsLst>
                <a:gs pos="0">
                  <a:srgbClr val="000000">
                    <a:alpha val="0"/>
                  </a:srgbClr>
                </a:gs>
                <a:gs pos="100000">
                  <a:srgbClr val="1B1919">
                    <a:alpha val="100000"/>
                  </a:srgbClr>
                </a:gs>
              </a:gsLst>
              <a:lin ang="5400000"/>
            </a:gradFill>
          </p:spPr>
        </p:sp>
        <p:sp>
          <p:nvSpPr>
            <p:cNvPr name="TextBox 9" id="9"/>
            <p:cNvSpPr txBox="true"/>
            <p:nvPr/>
          </p:nvSpPr>
          <p:spPr>
            <a:xfrm>
              <a:off x="0" y="-47625"/>
              <a:ext cx="4975502" cy="860425"/>
            </a:xfrm>
            <a:prstGeom prst="rect">
              <a:avLst/>
            </a:prstGeom>
          </p:spPr>
          <p:txBody>
            <a:bodyPr anchor="ctr" rtlCol="false" tIns="50800" lIns="50800" bIns="50800" rIns="50800"/>
            <a:lstStyle/>
            <a:p>
              <a:pPr algn="ctr">
                <a:lnSpc>
                  <a:spcPts val="3219"/>
                </a:lnSpc>
              </a:pPr>
            </a:p>
          </p:txBody>
        </p:sp>
      </p:grpSp>
      <p:sp>
        <p:nvSpPr>
          <p:cNvPr name="TextBox 10" id="10"/>
          <p:cNvSpPr txBox="true"/>
          <p:nvPr/>
        </p:nvSpPr>
        <p:spPr>
          <a:xfrm rot="0">
            <a:off x="3118849" y="6823075"/>
            <a:ext cx="11897018" cy="2435225"/>
          </a:xfrm>
          <a:prstGeom prst="rect">
            <a:avLst/>
          </a:prstGeom>
        </p:spPr>
        <p:txBody>
          <a:bodyPr anchor="t" rtlCol="false" tIns="0" lIns="0" bIns="0" rIns="0">
            <a:spAutoFit/>
          </a:bodyPr>
          <a:lstStyle/>
          <a:p>
            <a:pPr algn="ctr">
              <a:lnSpc>
                <a:spcPts val="18700"/>
              </a:lnSpc>
            </a:pPr>
            <a:r>
              <a:rPr lang="en-US" sz="17000">
                <a:solidFill>
                  <a:srgbClr val="C89F65"/>
                </a:solidFill>
                <a:latin typeface="Tek Tall Arabic"/>
                <a:ea typeface="Tek Tall Arabic"/>
                <a:cs typeface="Tek Tall Arabic"/>
                <a:sym typeface="Tek Tall Arabic"/>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DAGv9l7jUIM</dc:identifier>
  <dcterms:modified xsi:type="dcterms:W3CDTF">2011-08-01T06:04:30Z</dcterms:modified>
  <cp:revision>1</cp:revision>
  <dc:title>DATA 101 Final</dc:title>
</cp:coreProperties>
</file>